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3" r:id="rId3"/>
  </p:sldMasterIdLst>
  <p:notesMasterIdLst>
    <p:notesMasterId r:id="rId14"/>
  </p:notesMasterIdLst>
  <p:sldIdLst>
    <p:sldId id="256" r:id="rId4"/>
    <p:sldId id="273" r:id="rId5"/>
    <p:sldId id="274" r:id="rId6"/>
    <p:sldId id="275" r:id="rId7"/>
    <p:sldId id="276" r:id="rId8"/>
    <p:sldId id="277" r:id="rId9"/>
    <p:sldId id="278" r:id="rId10"/>
    <p:sldId id="281" r:id="rId11"/>
    <p:sldId id="272" r:id="rId12"/>
    <p:sldId id="269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89541" autoAdjust="0"/>
  </p:normalViewPr>
  <p:slideViewPr>
    <p:cSldViewPr>
      <p:cViewPr>
        <p:scale>
          <a:sx n="50" d="100"/>
          <a:sy n="50" d="100"/>
        </p:scale>
        <p:origin x="-1638" y="-8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2C4A0-DF67-4CE9-97D1-70D5A61EA17A}" type="datetimeFigureOut">
              <a:rPr lang="fr-FR" smtClean="0"/>
              <a:t>01/12/2017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CDC84-54EB-4422-87DC-5B0F99ACF9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5532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CDC84-54EB-4422-87DC-5B0F99ACF9D1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0822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039E-3BC9-4DE4-B5FC-8D90FBBFF990}" type="datetimeFigureOut">
              <a:rPr lang="fr-FR" smtClean="0"/>
              <a:t>01/12/2017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1453B-62B9-49B7-981F-332F1DBDD3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769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039E-3BC9-4DE4-B5FC-8D90FBBFF990}" type="datetimeFigureOut">
              <a:rPr lang="fr-FR" smtClean="0"/>
              <a:t>01/12/2017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1453B-62B9-49B7-981F-332F1DBDD3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7972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039E-3BC9-4DE4-B5FC-8D90FBBFF990}" type="datetimeFigureOut">
              <a:rPr lang="fr-FR" smtClean="0"/>
              <a:t>01/12/2017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1453B-62B9-49B7-981F-332F1DBDD3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4043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6864" cy="216024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501008"/>
            <a:ext cx="7776864" cy="864096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762" y="3356992"/>
            <a:ext cx="4284476" cy="72008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4561284"/>
            <a:ext cx="7775575" cy="1512168"/>
          </a:xfrm>
        </p:spPr>
        <p:txBody>
          <a:bodyPr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lvl="0"/>
            <a:r>
              <a:rPr lang="de-AT" dirty="0"/>
              <a:t>Click to edit Master author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236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76872"/>
            <a:ext cx="7903790" cy="3821939"/>
          </a:xfrm>
        </p:spPr>
        <p:txBody>
          <a:bodyPr/>
          <a:lstStyle>
            <a:lvl1pPr>
              <a:defRPr>
                <a:solidFill>
                  <a:srgbClr val="078AC5"/>
                </a:solidFill>
              </a:defRPr>
            </a:lvl1pPr>
            <a:lvl2pPr marL="514350" indent="-18288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857250" indent="-18288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1200150" indent="-18288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1543050" indent="-18288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ounded Rectangle 9"/>
          <p:cNvSpPr/>
          <p:nvPr userDrawn="1"/>
        </p:nvSpPr>
        <p:spPr>
          <a:xfrm>
            <a:off x="8460432" y="6525344"/>
            <a:ext cx="216024" cy="216024"/>
          </a:xfrm>
          <a:prstGeom prst="roundRect">
            <a:avLst/>
          </a:prstGeom>
          <a:solidFill>
            <a:srgbClr val="0698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BD312A47-7E72-4E7E-93A5-46C5674DBF6C}" type="slidenum">
              <a:rPr lang="en-US" sz="1200">
                <a:solidFill>
                  <a:prstClr val="white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2314739" y="7819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197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6864" cy="216024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501008"/>
            <a:ext cx="7776864" cy="864096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762" y="3356992"/>
            <a:ext cx="4284476" cy="72008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4561284"/>
            <a:ext cx="7775575" cy="1512168"/>
          </a:xfrm>
        </p:spPr>
        <p:txBody>
          <a:bodyPr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lvl="0"/>
            <a:r>
              <a:rPr lang="de-AT" dirty="0"/>
              <a:t>Click to edit Master author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107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76872"/>
            <a:ext cx="7903790" cy="3821939"/>
          </a:xfrm>
        </p:spPr>
        <p:txBody>
          <a:bodyPr/>
          <a:lstStyle>
            <a:lvl1pPr>
              <a:defRPr>
                <a:solidFill>
                  <a:srgbClr val="078AC5"/>
                </a:solidFill>
              </a:defRPr>
            </a:lvl1pPr>
            <a:lvl2pPr marL="514350" indent="-18288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857250" indent="-18288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1200150" indent="-18288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1543050" indent="-18288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ounded Rectangle 9"/>
          <p:cNvSpPr/>
          <p:nvPr userDrawn="1"/>
        </p:nvSpPr>
        <p:spPr>
          <a:xfrm>
            <a:off x="8460432" y="6525344"/>
            <a:ext cx="216024" cy="216024"/>
          </a:xfrm>
          <a:prstGeom prst="roundRect">
            <a:avLst/>
          </a:prstGeom>
          <a:solidFill>
            <a:srgbClr val="0698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BD312A47-7E72-4E7E-93A5-46C5674DBF6C}" type="slidenum">
              <a:rPr lang="en-US" sz="1200">
                <a:solidFill>
                  <a:prstClr val="white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2314739" y="7819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182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039E-3BC9-4DE4-B5FC-8D90FBBFF990}" type="datetimeFigureOut">
              <a:rPr lang="fr-FR" smtClean="0"/>
              <a:t>01/12/2017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1453B-62B9-49B7-981F-332F1DBDD3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4409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039E-3BC9-4DE4-B5FC-8D90FBBFF990}" type="datetimeFigureOut">
              <a:rPr lang="fr-FR" smtClean="0"/>
              <a:t>01/12/2017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1453B-62B9-49B7-981F-332F1DBDD3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6349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039E-3BC9-4DE4-B5FC-8D90FBBFF990}" type="datetimeFigureOut">
              <a:rPr lang="fr-FR" smtClean="0"/>
              <a:t>01/12/2017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1453B-62B9-49B7-981F-332F1DBDD3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6583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039E-3BC9-4DE4-B5FC-8D90FBBFF990}" type="datetimeFigureOut">
              <a:rPr lang="fr-FR" smtClean="0"/>
              <a:t>01/12/2017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1453B-62B9-49B7-981F-332F1DBDD3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4944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039E-3BC9-4DE4-B5FC-8D90FBBFF990}" type="datetimeFigureOut">
              <a:rPr lang="fr-FR" smtClean="0"/>
              <a:t>01/12/2017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1453B-62B9-49B7-981F-332F1DBDD3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9253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039E-3BC9-4DE4-B5FC-8D90FBBFF990}" type="datetimeFigureOut">
              <a:rPr lang="fr-FR" smtClean="0"/>
              <a:t>01/12/2017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1453B-62B9-49B7-981F-332F1DBDD3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2064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039E-3BC9-4DE4-B5FC-8D90FBBFF990}" type="datetimeFigureOut">
              <a:rPr lang="fr-FR" smtClean="0"/>
              <a:t>01/12/2017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1453B-62B9-49B7-981F-332F1DBDD3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7756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039E-3BC9-4DE4-B5FC-8D90FBBFF990}" type="datetimeFigureOut">
              <a:rPr lang="fr-FR" smtClean="0"/>
              <a:t>01/12/2017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1453B-62B9-49B7-981F-332F1DBDD3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3691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unido_newsroom/" TargetMode="External"/><Relationship Id="rId3" Type="http://schemas.openxmlformats.org/officeDocument/2006/relationships/theme" Target="../theme/theme2.xml"/><Relationship Id="rId7" Type="http://schemas.openxmlformats.org/officeDocument/2006/relationships/hyperlink" Target="https://www.youtube.com/user/UNIDObeta" TargetMode="Externa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twitter.com/UNIDO" TargetMode="External"/><Relationship Id="rId11" Type="http://schemas.openxmlformats.org/officeDocument/2006/relationships/hyperlink" Target="https://www.linkedin.com" TargetMode="External"/><Relationship Id="rId5" Type="http://schemas.openxmlformats.org/officeDocument/2006/relationships/hyperlink" Target="https://www.facebook.com/UNIDO.HQ" TargetMode="External"/><Relationship Id="rId10" Type="http://schemas.openxmlformats.org/officeDocument/2006/relationships/hyperlink" Target="http://www.unido.org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s://www.flickr.com/photos/unido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unido_newsroom/" TargetMode="External"/><Relationship Id="rId3" Type="http://schemas.openxmlformats.org/officeDocument/2006/relationships/theme" Target="../theme/theme3.xml"/><Relationship Id="rId7" Type="http://schemas.openxmlformats.org/officeDocument/2006/relationships/hyperlink" Target="https://www.youtube.com/user/UNIDObeta" TargetMode="Externa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twitter.com/UNIDO" TargetMode="External"/><Relationship Id="rId11" Type="http://schemas.openxmlformats.org/officeDocument/2006/relationships/hyperlink" Target="https://www.linkedin.com" TargetMode="External"/><Relationship Id="rId5" Type="http://schemas.openxmlformats.org/officeDocument/2006/relationships/hyperlink" Target="https://www.facebook.com/UNIDO.HQ" TargetMode="External"/><Relationship Id="rId10" Type="http://schemas.openxmlformats.org/officeDocument/2006/relationships/hyperlink" Target="http://www.unido.org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s://www.flickr.com/photos/unido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4039E-3BC9-4DE4-B5FC-8D90FBBFF990}" type="datetimeFigureOut">
              <a:rPr lang="fr-FR" smtClean="0"/>
              <a:t>01/12/2017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1453B-62B9-49B7-981F-332F1DBDD3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3739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oote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1144"/>
            <a:ext cx="9144000" cy="44530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124744"/>
            <a:ext cx="7903790" cy="10984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262831"/>
            <a:ext cx="7903790" cy="3902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5292080" y="6525344"/>
            <a:ext cx="288032" cy="2880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>
            <a:hlinkClick r:id="rId5"/>
          </p:cNvPr>
          <p:cNvSpPr/>
          <p:nvPr/>
        </p:nvSpPr>
        <p:spPr>
          <a:xfrm>
            <a:off x="5364088" y="6525344"/>
            <a:ext cx="216024" cy="2160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>
            <a:hlinkClick r:id="rId6"/>
          </p:cNvPr>
          <p:cNvSpPr/>
          <p:nvPr/>
        </p:nvSpPr>
        <p:spPr>
          <a:xfrm>
            <a:off x="6012160" y="6525344"/>
            <a:ext cx="288032" cy="2160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>
            <a:hlinkClick r:id="rId7"/>
          </p:cNvPr>
          <p:cNvSpPr/>
          <p:nvPr/>
        </p:nvSpPr>
        <p:spPr>
          <a:xfrm>
            <a:off x="6372200" y="6525344"/>
            <a:ext cx="288032" cy="2160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8"/>
          </p:cNvPr>
          <p:cNvSpPr/>
          <p:nvPr/>
        </p:nvSpPr>
        <p:spPr>
          <a:xfrm>
            <a:off x="7092280" y="6525344"/>
            <a:ext cx="288032" cy="2160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>
            <a:hlinkClick r:id="rId9"/>
          </p:cNvPr>
          <p:cNvSpPr/>
          <p:nvPr/>
        </p:nvSpPr>
        <p:spPr>
          <a:xfrm>
            <a:off x="6732240" y="6525344"/>
            <a:ext cx="288032" cy="2160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596336" y="6525344"/>
            <a:ext cx="792088" cy="2880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>
            <a:hlinkClick r:id="rId10"/>
          </p:cNvPr>
          <p:cNvSpPr/>
          <p:nvPr/>
        </p:nvSpPr>
        <p:spPr>
          <a:xfrm>
            <a:off x="7452320" y="6525344"/>
            <a:ext cx="864096" cy="2160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>
            <a:hlinkClick r:id="rId11"/>
          </p:cNvPr>
          <p:cNvSpPr/>
          <p:nvPr/>
        </p:nvSpPr>
        <p:spPr>
          <a:xfrm>
            <a:off x="5724128" y="6525344"/>
            <a:ext cx="216024" cy="2160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 descr="EN_header_new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0"/>
            <a:ext cx="9144000" cy="95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045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698DF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0698DF"/>
          </a:solidFill>
          <a:latin typeface="+mn-lt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oote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1144"/>
            <a:ext cx="9144000" cy="44530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124744"/>
            <a:ext cx="7903790" cy="10984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262831"/>
            <a:ext cx="7903790" cy="3902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5292080" y="6525344"/>
            <a:ext cx="288032" cy="2880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>
            <a:hlinkClick r:id="rId5"/>
          </p:cNvPr>
          <p:cNvSpPr/>
          <p:nvPr/>
        </p:nvSpPr>
        <p:spPr>
          <a:xfrm>
            <a:off x="5364088" y="6525344"/>
            <a:ext cx="216024" cy="2160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>
            <a:hlinkClick r:id="rId6"/>
          </p:cNvPr>
          <p:cNvSpPr/>
          <p:nvPr/>
        </p:nvSpPr>
        <p:spPr>
          <a:xfrm>
            <a:off x="6012160" y="6525344"/>
            <a:ext cx="288032" cy="2160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>
            <a:hlinkClick r:id="rId7"/>
          </p:cNvPr>
          <p:cNvSpPr/>
          <p:nvPr/>
        </p:nvSpPr>
        <p:spPr>
          <a:xfrm>
            <a:off x="6372200" y="6525344"/>
            <a:ext cx="288032" cy="2160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8"/>
          </p:cNvPr>
          <p:cNvSpPr/>
          <p:nvPr/>
        </p:nvSpPr>
        <p:spPr>
          <a:xfrm>
            <a:off x="7092280" y="6525344"/>
            <a:ext cx="288032" cy="2160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>
            <a:hlinkClick r:id="rId9"/>
          </p:cNvPr>
          <p:cNvSpPr/>
          <p:nvPr/>
        </p:nvSpPr>
        <p:spPr>
          <a:xfrm>
            <a:off x="6732240" y="6525344"/>
            <a:ext cx="288032" cy="2160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596336" y="6525344"/>
            <a:ext cx="792088" cy="2880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>
            <a:hlinkClick r:id="rId10"/>
          </p:cNvPr>
          <p:cNvSpPr/>
          <p:nvPr/>
        </p:nvSpPr>
        <p:spPr>
          <a:xfrm>
            <a:off x="7452320" y="6525344"/>
            <a:ext cx="864096" cy="2160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>
            <a:hlinkClick r:id="rId11"/>
          </p:cNvPr>
          <p:cNvSpPr/>
          <p:nvPr/>
        </p:nvSpPr>
        <p:spPr>
          <a:xfrm>
            <a:off x="5724128" y="6525344"/>
            <a:ext cx="216024" cy="2160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 descr="EN_header_new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0"/>
            <a:ext cx="9144000" cy="95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2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698DF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0698DF"/>
          </a:solidFill>
          <a:latin typeface="+mn-lt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file://localhost/Users/markusgoebl/Desktop/Aktuelles/Markus/UNIDO/PCP%20and%20IAIP%20Presentation/02_Bilder/PCP/Bubble_PCP2/Bubble_PCP2_0007_Ebenenkomp.-8.png" TargetMode="External"/><Relationship Id="rId13" Type="http://schemas.openxmlformats.org/officeDocument/2006/relationships/image" Target="../media/image13.png"/><Relationship Id="rId18" Type="http://schemas.openxmlformats.org/officeDocument/2006/relationships/image" Target="file://localhost/Users/markusgoebl/Desktop/Aktuelles/Markus/UNIDO/PCP%20and%20IAIP%20Presentation/02_Bilder/PCP/Bubble_PCP2/Bubble_PCP2_0002_Ebenenkomp.-3.png" TargetMode="External"/><Relationship Id="rId26" Type="http://schemas.openxmlformats.org/officeDocument/2006/relationships/image" Target="../media/image20.png"/><Relationship Id="rId3" Type="http://schemas.openxmlformats.org/officeDocument/2006/relationships/image" Target="../media/image8.jpeg"/><Relationship Id="rId21" Type="http://schemas.openxmlformats.org/officeDocument/2006/relationships/image" Target="../media/image17.png"/><Relationship Id="rId7" Type="http://schemas.openxmlformats.org/officeDocument/2006/relationships/image" Target="../media/image10.png"/><Relationship Id="rId12" Type="http://schemas.openxmlformats.org/officeDocument/2006/relationships/image" Target="file://localhost/Users/markusgoebl/Desktop/Aktuelles/Markus/UNIDO/PCP%20and%20IAIP%20Presentation/02_Bilder/PCP/Bubble_PCP2/Bubble_PCP2_0005_Ebenenkomp.-6.png" TargetMode="External"/><Relationship Id="rId17" Type="http://schemas.openxmlformats.org/officeDocument/2006/relationships/image" Target="../media/image15.png"/><Relationship Id="rId25" Type="http://schemas.openxmlformats.org/officeDocument/2006/relationships/image" Target="file://localhost/Users/markusgoebl/Desktop/Aktuelles/Markus/UNIDO/PCP%20and%20IAIP%20Presentation/02_Bilder/Icons/Partners_2.png" TargetMode="External"/><Relationship Id="rId33" Type="http://schemas.openxmlformats.org/officeDocument/2006/relationships/image" Target="file://localhost/Users/markusgoebl/Desktop/Aktuelles/Markus/UNIDO/PCP%20and%20IAIP%20Presentation/02_Bilder/PCP/Bubble_CP2/Bubble_CP2_0000_Ebenenkomp.-1.png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file://localhost/Users/markusgoebl/Desktop/Aktuelles/Markus/UNIDO/PCP%20and%20IAIP%20Presentation/02_Bilder/PCP/Bubble_PCP2/Bubble_PCP2_0003_Ebenenkomp.-4.png" TargetMode="External"/><Relationship Id="rId20" Type="http://schemas.openxmlformats.org/officeDocument/2006/relationships/image" Target="file://localhost/Users/markusgoebl/Desktop/Aktuelles/Markus/UNIDO/PCP%20and%20IAIP%20Presentation/02_Bilder/PCP/Bubble_PCP2/Bubble_PCP2_0001_Ebenenkomp.-2.png" TargetMode="External"/><Relationship Id="rId29" Type="http://schemas.openxmlformats.org/officeDocument/2006/relationships/image" Target="file://localhost/Users/markusgoebl/Desktop/Aktuelles/Markus/UNIDO/PCP%20and%20IAIP%20Presentation/02_Bilder/Icons/Bank.png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file://localhost/Users/markusgoebl/Desktop/Aktuelles/Markus/UNIDO/PCP%20and%20IAIP%20Presentation/02_Bilder/PCP/Bubble_PCP2/Bubble_PCP2_0008_Ebenenkomp.-9.png" TargetMode="External"/><Relationship Id="rId11" Type="http://schemas.openxmlformats.org/officeDocument/2006/relationships/image" Target="../media/image12.png"/><Relationship Id="rId24" Type="http://schemas.openxmlformats.org/officeDocument/2006/relationships/image" Target="../media/image19.png"/><Relationship Id="rId32" Type="http://schemas.openxmlformats.org/officeDocument/2006/relationships/image" Target="../media/image23.pn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23" Type="http://schemas.openxmlformats.org/officeDocument/2006/relationships/image" Target="../media/image18.jpeg"/><Relationship Id="rId28" Type="http://schemas.openxmlformats.org/officeDocument/2006/relationships/image" Target="../media/image21.png"/><Relationship Id="rId10" Type="http://schemas.openxmlformats.org/officeDocument/2006/relationships/image" Target="file://localhost/Users/markusgoebl/Desktop/Aktuelles/Markus/UNIDO/PCP%20and%20IAIP%20Presentation/02_Bilder/PCP/Bubble_PCP2/Bubble_PCP2_0006_Ebenenkomp.-7.png" TargetMode="External"/><Relationship Id="rId19" Type="http://schemas.openxmlformats.org/officeDocument/2006/relationships/image" Target="../media/image16.png"/><Relationship Id="rId31" Type="http://schemas.openxmlformats.org/officeDocument/2006/relationships/image" Target="file://localhost/Users/markusgoebl/Desktop/Aktuelles/Markus/UNIDO/PCP%20and%20IAIP%20Presentation/02_Bilder/PCP/Bubble_CP2/Bubble_CP2_0002_Ebenenkomp.-3.png" TargetMode="External"/><Relationship Id="rId4" Type="http://schemas.openxmlformats.org/officeDocument/2006/relationships/image" Target="file://localhost/Users/markusgoebl/Desktop/Aktuelles/Markus/UNIDO/PCP%20and%20IAIP%20Presentation/02_Bilder/Logos/UN%20Logo.jpg" TargetMode="External"/><Relationship Id="rId9" Type="http://schemas.openxmlformats.org/officeDocument/2006/relationships/image" Target="../media/image11.png"/><Relationship Id="rId14" Type="http://schemas.openxmlformats.org/officeDocument/2006/relationships/image" Target="file://localhost/Users/markusgoebl/Desktop/Aktuelles/Markus/UNIDO/PCP%20and%20IAIP%20Presentation/02_Bilder/PCP/Bubble_PCP2/Bubble_PCP2_0004_Ebenenkomp.-5.png" TargetMode="External"/><Relationship Id="rId22" Type="http://schemas.openxmlformats.org/officeDocument/2006/relationships/image" Target="file://localhost/Users/markusgoebl/Desktop/Aktuelles/Markus/UNIDO/PCP%20and%20IAIP%20Presentation/02_Bilder/PCP/Bubble_PCP2/Bubble_PCP2_0000_Ebenenkomp.-1.png" TargetMode="External"/><Relationship Id="rId27" Type="http://schemas.openxmlformats.org/officeDocument/2006/relationships/image" Target="file://localhost/Users/markusgoebl/Desktop/Aktuelles/Markus/UNIDO/PCP%20and%20IAIP%20Presentation/02_Bilder/Icons/Investment.png" TargetMode="External"/><Relationship Id="rId30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6864" cy="1368152"/>
          </a:xfrm>
        </p:spPr>
        <p:txBody>
          <a:bodyPr>
            <a:normAutofit/>
          </a:bodyPr>
          <a:lstStyle/>
          <a:p>
            <a:r>
              <a:rPr lang="de-AT" sz="4000" dirty="0">
                <a:solidFill>
                  <a:srgbClr val="0698DF"/>
                </a:solidFill>
                <a:latin typeface="+mn-lt"/>
              </a:rPr>
              <a:t>UNIDO‘s 7th LDC Ministerial Conference</a:t>
            </a:r>
            <a:endParaRPr lang="en-US" sz="4000" dirty="0">
              <a:solidFill>
                <a:srgbClr val="0698DF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683568" y="3789040"/>
            <a:ext cx="7776864" cy="864096"/>
          </a:xfrm>
        </p:spPr>
        <p:txBody>
          <a:bodyPr>
            <a:normAutofit/>
          </a:bodyPr>
          <a:lstStyle/>
          <a:p>
            <a:pPr lvl="1"/>
            <a:r>
              <a:rPr lang="en-US" sz="2000" b="1" dirty="0"/>
              <a:t>Session 1 – Partners Dialogue</a:t>
            </a:r>
          </a:p>
          <a:p>
            <a:pPr lvl="1"/>
            <a:r>
              <a:rPr lang="en-US" sz="800" dirty="0">
                <a:latin typeface="+mn-lt"/>
              </a:rPr>
              <a:t>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“UNIDO’s perspective</a:t>
            </a:r>
            <a:r>
              <a:rPr lang="en-US" sz="2000" i="1" dirty="0" smtClean="0"/>
              <a:t>” </a:t>
            </a:r>
            <a:endParaRPr lang="en-US" sz="20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067944" y="5301208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>
                <a:solidFill>
                  <a:srgbClr val="0698DF"/>
                </a:solidFill>
                <a:cs typeface="Arial" panose="020B0604020202020204" pitchFamily="34" charset="0"/>
              </a:rPr>
              <a:t>A presentation by Mr. Hiroshi </a:t>
            </a:r>
            <a:r>
              <a:rPr lang="en-US" sz="1600" i="1" dirty="0" err="1">
                <a:solidFill>
                  <a:srgbClr val="0698DF"/>
                </a:solidFill>
                <a:cs typeface="Arial" panose="020B0604020202020204" pitchFamily="34" charset="0"/>
              </a:rPr>
              <a:t>Kuniyoshi</a:t>
            </a:r>
            <a:endParaRPr lang="en-US" sz="1600" i="1" dirty="0">
              <a:solidFill>
                <a:srgbClr val="0698DF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>
                <a:solidFill>
                  <a:srgbClr val="0698DF"/>
                </a:solidFill>
                <a:cs typeface="Arial" panose="020B0604020202020204" pitchFamily="34" charset="0"/>
              </a:rPr>
              <a:t>Deputy to the Director General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06881" y="2708920"/>
            <a:ext cx="7776864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rgbClr val="0698DF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6200" dirty="0"/>
              <a:t>“ Building global partnerships: Enhancing growth and inclusivness in LDCs</a:t>
            </a:r>
            <a:r>
              <a:rPr lang="en-US" sz="6200" i="1" dirty="0"/>
              <a:t> ”</a:t>
            </a:r>
            <a:endParaRPr lang="de-AT" sz="6200" dirty="0"/>
          </a:p>
          <a:p>
            <a:pPr lvl="1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97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7920881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solidFill>
                  <a:srgbClr val="079BE0"/>
                </a:solidFill>
              </a:rPr>
              <a:t>Thank you for your kind attention!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36740" y="4653136"/>
            <a:ext cx="4392488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078AC5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514350" indent="-18288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57250" indent="-18288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00150" indent="-18288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543050" indent="-18288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600" i="1" dirty="0">
                <a:solidFill>
                  <a:schemeClr val="bg2">
                    <a:lumMod val="25000"/>
                  </a:schemeClr>
                </a:solidFill>
              </a:rPr>
              <a:t>For further information please access: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600" i="1" u="sng" dirty="0">
                <a:solidFill>
                  <a:srgbClr val="079BE0"/>
                </a:solidFill>
              </a:rPr>
              <a:t>www.unido.com/ldc2017 </a:t>
            </a:r>
            <a:endParaRPr lang="en-US" sz="1600" i="1" u="sng" dirty="0" smtClean="0">
              <a:solidFill>
                <a:srgbClr val="079BE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600" i="1" dirty="0">
                <a:solidFill>
                  <a:schemeClr val="bg2">
                    <a:lumMod val="25000"/>
                  </a:schemeClr>
                </a:solidFill>
              </a:rPr>
              <a:t>and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600" i="1" u="sng" dirty="0">
                <a:solidFill>
                  <a:srgbClr val="079BE0"/>
                </a:solidFill>
              </a:rPr>
              <a:t>https://</a:t>
            </a:r>
            <a:r>
              <a:rPr lang="en-US" sz="1600" i="1" u="sng" dirty="0" smtClean="0">
                <a:solidFill>
                  <a:srgbClr val="079BE0"/>
                </a:solidFill>
              </a:rPr>
              <a:t>isid.unido.org/index.html</a:t>
            </a:r>
            <a:endParaRPr lang="en-US" sz="1600" i="1" u="sng" dirty="0">
              <a:solidFill>
                <a:srgbClr val="079B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28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935" y="914400"/>
            <a:ext cx="7903790" cy="609600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rgbClr val="00B0F0"/>
                </a:solidFill>
                <a:ea typeface="+mn-ea"/>
              </a:rPr>
              <a:t>Context: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76400"/>
            <a:ext cx="8856984" cy="458755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Clr>
                <a:srgbClr val="089BEA"/>
              </a:buClr>
            </a:pPr>
            <a:r>
              <a:rPr lang="en-US" sz="2400" dirty="0" smtClean="0">
                <a:solidFill>
                  <a:srgbClr val="00B0F0"/>
                </a:solidFill>
              </a:rPr>
              <a:t>Since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</a:rPr>
              <a:t>IPoA</a:t>
            </a:r>
            <a:r>
              <a:rPr lang="en-US" sz="2400" dirty="0" smtClean="0">
                <a:solidFill>
                  <a:srgbClr val="00B0F0"/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2011 only </a:t>
            </a:r>
            <a:r>
              <a:rPr lang="en-US" sz="2400" dirty="0" smtClean="0">
                <a:solidFill>
                  <a:srgbClr val="00B0F0"/>
                </a:solidFill>
              </a:rPr>
              <a:t>two LDCs graduated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Samoa and Equatorial Guinea</a:t>
            </a:r>
          </a:p>
          <a:p>
            <a:pPr>
              <a:lnSpc>
                <a:spcPct val="120000"/>
              </a:lnSpc>
              <a:buClr>
                <a:srgbClr val="089BEA"/>
              </a:buClr>
            </a:pPr>
            <a:r>
              <a:rPr lang="en-US" sz="2400" dirty="0" smtClean="0">
                <a:solidFill>
                  <a:srgbClr val="00B0F0"/>
                </a:solidFill>
              </a:rPr>
              <a:t>Angola and Vanuatu expected to graduate by 2021.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>
              <a:lnSpc>
                <a:spcPct val="120000"/>
              </a:lnSpc>
              <a:buClr>
                <a:srgbClr val="089BEA"/>
              </a:buClr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Only </a:t>
            </a:r>
            <a:r>
              <a:rPr lang="en-US" sz="2400" dirty="0" smtClean="0">
                <a:solidFill>
                  <a:srgbClr val="00B0F0"/>
                </a:solidFill>
              </a:rPr>
              <a:t>6 other LDCs  meet 2 of the 3 criteria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for the graduation: (Bhutan, Kiribati, Nepal,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São Tomé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Príncipe ,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Solomon Islands and Timor-Leste) </a:t>
            </a:r>
          </a:p>
          <a:p>
            <a:pPr>
              <a:lnSpc>
                <a:spcPct val="120000"/>
              </a:lnSpc>
              <a:buClr>
                <a:srgbClr val="089BEA"/>
              </a:buClr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sz="2400" dirty="0" err="1" smtClean="0">
                <a:solidFill>
                  <a:srgbClr val="00B0F0"/>
                </a:solidFill>
              </a:rPr>
              <a:t>IPoA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2400" i="1" dirty="0" smtClean="0">
                <a:solidFill>
                  <a:schemeClr val="bg2">
                    <a:lumMod val="25000"/>
                  </a:schemeClr>
                </a:solidFill>
              </a:rPr>
              <a:t>“</a:t>
            </a:r>
            <a:r>
              <a:rPr lang="en-US" sz="2400" i="1" dirty="0" smtClean="0">
                <a:solidFill>
                  <a:srgbClr val="00B0F0"/>
                </a:solidFill>
              </a:rPr>
              <a:t>aim </a:t>
            </a:r>
            <a:r>
              <a:rPr lang="en-US" sz="2400" i="1" dirty="0">
                <a:solidFill>
                  <a:srgbClr val="00B0F0"/>
                </a:solidFill>
              </a:rPr>
              <a:t>of enabling half the number 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</a:rPr>
              <a:t>of </a:t>
            </a:r>
            <a:r>
              <a:rPr lang="en-US" sz="2400" i="1" dirty="0" smtClean="0">
                <a:solidFill>
                  <a:schemeClr val="bg2">
                    <a:lumMod val="25000"/>
                  </a:schemeClr>
                </a:solidFill>
              </a:rPr>
              <a:t>LDCs 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</a:rPr>
              <a:t>to meet the criteria for graduation by </a:t>
            </a:r>
            <a:r>
              <a:rPr lang="en-US" sz="2400" i="1" dirty="0" smtClean="0">
                <a:solidFill>
                  <a:schemeClr val="bg2">
                    <a:lumMod val="25000"/>
                  </a:schemeClr>
                </a:solidFill>
              </a:rPr>
              <a:t>2020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”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rgbClr val="00B0F0"/>
                </a:solidFill>
              </a:rPr>
              <a:t>Some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the </a:t>
            </a:r>
            <a:r>
              <a:rPr lang="en-US" sz="2400" dirty="0" smtClean="0">
                <a:solidFill>
                  <a:srgbClr val="00B0F0"/>
                </a:solidFill>
              </a:rPr>
              <a:t>countries are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Small Islands Developing State </a:t>
            </a:r>
            <a:r>
              <a:rPr lang="en-US" sz="2400" dirty="0" smtClean="0">
                <a:solidFill>
                  <a:srgbClr val="00B0F0"/>
                </a:solidFill>
              </a:rPr>
              <a:t>(SIDS) -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especially </a:t>
            </a:r>
            <a:r>
              <a:rPr lang="en-US" sz="2400" dirty="0" smtClean="0">
                <a:solidFill>
                  <a:srgbClr val="00B0F0"/>
                </a:solidFill>
              </a:rPr>
              <a:t>exposed to climate change shifts and natural disasters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800" i="1" dirty="0"/>
          </a:p>
          <a:p>
            <a:endParaRPr lang="en-US" sz="1800" dirty="0"/>
          </a:p>
          <a:p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296627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6106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Needs towards sustainable graduation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4953000"/>
          </a:xfrm>
        </p:spPr>
        <p:txBody>
          <a:bodyPr>
            <a:noAutofit/>
          </a:bodyPr>
          <a:lstStyle/>
          <a:p>
            <a:pPr algn="just">
              <a:buClr>
                <a:srgbClr val="00B0F0"/>
              </a:buClr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A new partnership between all relevant development actors needs to be created to effectively:</a:t>
            </a:r>
          </a:p>
          <a:p>
            <a:pPr lvl="1">
              <a:lnSpc>
                <a:spcPct val="160000"/>
              </a:lnSpc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Accelerate industrialization </a:t>
            </a:r>
          </a:p>
          <a:p>
            <a:pPr lvl="1">
              <a:lnSpc>
                <a:spcPct val="160000"/>
              </a:lnSpc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Promote investment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&amp; innovation </a:t>
            </a:r>
          </a:p>
          <a:p>
            <a:pPr lvl="1">
              <a:lnSpc>
                <a:spcPct val="160000"/>
              </a:lnSpc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Foster renewable energies and cleaner production </a:t>
            </a:r>
          </a:p>
          <a:p>
            <a:pPr lvl="1">
              <a:lnSpc>
                <a:spcPct val="160000"/>
              </a:lnSpc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Entrepreneurship development</a:t>
            </a:r>
          </a:p>
          <a:p>
            <a:pPr lvl="1">
              <a:lnSpc>
                <a:spcPct val="160000"/>
              </a:lnSpc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Strengthen the resilience of LDCs economies in front of economic shocks and disasters</a:t>
            </a:r>
          </a:p>
          <a:p>
            <a:pPr lvl="1">
              <a:lnSpc>
                <a:spcPct val="160000"/>
              </a:lnSpc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Enhance Trade capacities and competitiveness</a:t>
            </a:r>
          </a:p>
          <a:p>
            <a:pPr lvl="0" algn="just">
              <a:buClr>
                <a:srgbClr val="00B0F0"/>
              </a:buClr>
            </a:pPr>
            <a:r>
              <a:rPr lang="en-US" sz="2000" dirty="0" smtClean="0">
                <a:solidFill>
                  <a:srgbClr val="E7E6E6">
                    <a:lumMod val="25000"/>
                  </a:srgbClr>
                </a:solidFill>
              </a:rPr>
              <a:t>To better support LDCs UNIDO developed : </a:t>
            </a:r>
            <a:r>
              <a:rPr lang="en-US" sz="2000" b="1" dirty="0" smtClean="0">
                <a:solidFill>
                  <a:srgbClr val="E7E6E6">
                    <a:lumMod val="25000"/>
                  </a:srgbClr>
                </a:solidFill>
              </a:rPr>
              <a:t>UNIDO LDC operational strategy (2011-2020).</a:t>
            </a:r>
          </a:p>
          <a:p>
            <a:pPr lvl="0" algn="just">
              <a:buClr>
                <a:srgbClr val="00B0F0"/>
              </a:buClr>
            </a:pPr>
            <a:endParaRPr lang="en-US" sz="100" dirty="0" smtClean="0">
              <a:solidFill>
                <a:srgbClr val="E7E6E6">
                  <a:lumMod val="25000"/>
                </a:srgbClr>
              </a:solidFill>
            </a:endParaRPr>
          </a:p>
          <a:p>
            <a:pPr lvl="0" algn="just">
              <a:buClr>
                <a:srgbClr val="00B0F0"/>
              </a:buClr>
            </a:pPr>
            <a:r>
              <a:rPr lang="en-US" sz="2000" dirty="0" smtClean="0">
                <a:solidFill>
                  <a:srgbClr val="E7E6E6">
                    <a:lumMod val="25000"/>
                  </a:srgbClr>
                </a:solidFill>
              </a:rPr>
              <a:t>Moreover UNIDO’s  revamped its  mandate :</a:t>
            </a:r>
          </a:p>
          <a:p>
            <a:pPr marL="331470" lvl="1" indent="0">
              <a:buClr>
                <a:srgbClr val="00B0F0"/>
              </a:buClr>
              <a:buNone/>
            </a:pPr>
            <a:r>
              <a:rPr lang="en-US" sz="2000" dirty="0" smtClean="0">
                <a:solidFill>
                  <a:srgbClr val="00B0F0"/>
                </a:solidFill>
              </a:rPr>
              <a:t>	</a:t>
            </a:r>
            <a:r>
              <a:rPr lang="en-US" sz="2200" b="1" u="sng" dirty="0" smtClean="0">
                <a:solidFill>
                  <a:srgbClr val="00B0F0"/>
                </a:solidFill>
              </a:rPr>
              <a:t>INCLUSIVE AND SUSTAINABLE INDUSTRIAL DEVELOPMENT (ISID</a:t>
            </a:r>
            <a:r>
              <a:rPr lang="en-US" sz="2000" b="1" u="sng" dirty="0" smtClean="0">
                <a:solidFill>
                  <a:srgbClr val="00B0F0"/>
                </a:solidFill>
              </a:rPr>
              <a:t>)</a:t>
            </a:r>
            <a:r>
              <a:rPr lang="en-US" sz="2000" u="sng" dirty="0" smtClean="0">
                <a:solidFill>
                  <a:srgbClr val="E7E6E6">
                    <a:lumMod val="25000"/>
                  </a:srgbClr>
                </a:solidFill>
              </a:rPr>
              <a:t/>
            </a:r>
            <a:br>
              <a:rPr lang="en-US" sz="2000" u="sng" dirty="0" smtClean="0">
                <a:solidFill>
                  <a:srgbClr val="E7E6E6">
                    <a:lumMod val="25000"/>
                  </a:srgbClr>
                </a:solidFill>
              </a:rPr>
            </a:br>
            <a:r>
              <a:rPr lang="en-US" sz="2000" dirty="0" smtClean="0">
                <a:solidFill>
                  <a:srgbClr val="E7E6E6">
                    <a:lumMod val="25000"/>
                  </a:srgbClr>
                </a:solidFill>
              </a:rPr>
              <a:t>		</a:t>
            </a:r>
            <a:endParaRPr lang="en-US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</a:pPr>
            <a:endParaRPr lang="fr-FR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05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935" y="980728"/>
            <a:ext cx="7903790" cy="432048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Inclusive and Sustainable Industrial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856984" cy="5092436"/>
          </a:xfrm>
        </p:spPr>
        <p:txBody>
          <a:bodyPr>
            <a:noAutofit/>
          </a:bodyPr>
          <a:lstStyle/>
          <a:p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800" i="1" dirty="0"/>
          </a:p>
          <a:p>
            <a:endParaRPr lang="en-US" sz="1800" dirty="0"/>
          </a:p>
          <a:p>
            <a:endParaRPr lang="en-US" sz="1800" i="1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13325"/>
            <a:ext cx="2376264" cy="3371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354" y="1700808"/>
            <a:ext cx="248111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74878"/>
            <a:ext cx="3096344" cy="389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3528" y="5648236"/>
            <a:ext cx="85689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50" b="1" u="sng" dirty="0">
                <a:solidFill>
                  <a:srgbClr val="079BE0"/>
                </a:solidFill>
              </a:rPr>
              <a:t>Cross-cutting issues:</a:t>
            </a:r>
            <a:r>
              <a:rPr lang="en-US" sz="1650" b="1" dirty="0">
                <a:solidFill>
                  <a:prstClr val="black"/>
                </a:solidFill>
              </a:rPr>
              <a:t> </a:t>
            </a:r>
            <a:r>
              <a:rPr lang="en-US" sz="1650" dirty="0">
                <a:solidFill>
                  <a:srgbClr val="E7E6E6">
                    <a:lumMod val="25000"/>
                  </a:srgbClr>
                </a:solidFill>
              </a:rPr>
              <a:t>industrial policy advisory role; </a:t>
            </a:r>
            <a:r>
              <a:rPr lang="en-US" sz="1650" dirty="0" smtClean="0">
                <a:solidFill>
                  <a:srgbClr val="E7E6E6">
                    <a:lumMod val="25000"/>
                  </a:srgbClr>
                </a:solidFill>
              </a:rPr>
              <a:t>South-South </a:t>
            </a:r>
            <a:r>
              <a:rPr lang="en-US" sz="1650" dirty="0">
                <a:solidFill>
                  <a:srgbClr val="E7E6E6">
                    <a:lumMod val="25000"/>
                  </a:srgbClr>
                </a:solidFill>
              </a:rPr>
              <a:t>and triangular </a:t>
            </a:r>
            <a:r>
              <a:rPr lang="en-US" sz="1650" dirty="0" smtClean="0">
                <a:solidFill>
                  <a:srgbClr val="E7E6E6">
                    <a:lumMod val="25000"/>
                  </a:srgbClr>
                </a:solidFill>
              </a:rPr>
              <a:t>cooperation; gender </a:t>
            </a:r>
            <a:r>
              <a:rPr lang="en-US" sz="1650" dirty="0">
                <a:solidFill>
                  <a:srgbClr val="E7E6E6">
                    <a:lumMod val="25000"/>
                  </a:srgbClr>
                </a:solidFill>
              </a:rPr>
              <a:t>equality and women's </a:t>
            </a:r>
            <a:r>
              <a:rPr lang="en-US" sz="1650" dirty="0" smtClean="0">
                <a:solidFill>
                  <a:srgbClr val="E7E6E6">
                    <a:lumMod val="25000"/>
                  </a:srgbClr>
                </a:solidFill>
              </a:rPr>
              <a:t>empowerment; etc. </a:t>
            </a:r>
            <a:endParaRPr lang="fr-FR" sz="16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00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0728"/>
            <a:ext cx="7903790" cy="360040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 smtClean="0"/>
              <a:t>ISID and the </a:t>
            </a:r>
            <a:r>
              <a:rPr lang="en-US" sz="2000" b="1" dirty="0" err="1" smtClean="0"/>
              <a:t>IPoA</a:t>
            </a:r>
            <a:r>
              <a:rPr lang="en-US" sz="2000" b="1" dirty="0" smtClean="0"/>
              <a:t>:</a:t>
            </a:r>
            <a:endParaRPr lang="en-US" sz="20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91084"/>
              </p:ext>
            </p:extLst>
          </p:nvPr>
        </p:nvGraphicFramePr>
        <p:xfrm>
          <a:off x="179512" y="1329170"/>
          <a:ext cx="8712968" cy="5052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807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IPoA Priority areas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UNIDO’s Technical Assistance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566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50" b="1" dirty="0">
                          <a:solidFill>
                            <a:srgbClr val="079BE0"/>
                          </a:solidFill>
                          <a:effectLst/>
                          <a:latin typeface="+mn-lt"/>
                        </a:rPr>
                        <a:t>Productive capacity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lvl="0" indent="0" algn="l" defTabSz="685800" rtl="0" eaLnBrk="1" latinLnBrk="0" hangingPunct="1">
                        <a:buFont typeface="Symbol"/>
                        <a:buNone/>
                      </a:pPr>
                      <a:r>
                        <a:rPr lang="en-US" sz="12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Strengthening Agro Industries</a:t>
                      </a:r>
                    </a:p>
                    <a:p>
                      <a:pPr marL="0" lvl="0" indent="0" algn="l" defTabSz="685800" rtl="0" eaLnBrk="1" latinLnBrk="0" hangingPunct="1">
                        <a:buFont typeface="Symbol"/>
                        <a:buNone/>
                      </a:pPr>
                      <a:r>
                        <a:rPr lang="en-US" sz="12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Value Chains and Supplier Development</a:t>
                      </a:r>
                    </a:p>
                    <a:p>
                      <a:pPr marL="0" lvl="0" indent="0" algn="l" defTabSz="685800" rtl="0" eaLnBrk="1" latinLnBrk="0" hangingPunct="1">
                        <a:buFont typeface="Symbol"/>
                        <a:buNone/>
                      </a:pPr>
                      <a:r>
                        <a:rPr lang="en-US" sz="12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Renewable and rural energy (mini-grids)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277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50" b="1" dirty="0">
                          <a:solidFill>
                            <a:srgbClr val="079BE0"/>
                          </a:solidFill>
                          <a:effectLst/>
                          <a:latin typeface="+mn-lt"/>
                        </a:rPr>
                        <a:t>Agriculture, food security and rural development</a:t>
                      </a:r>
                      <a:endParaRPr lang="en-US" sz="1250" b="1" dirty="0">
                        <a:solidFill>
                          <a:srgbClr val="079BE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3753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50" b="1" dirty="0">
                          <a:solidFill>
                            <a:srgbClr val="079BE0"/>
                          </a:solidFill>
                          <a:effectLst/>
                          <a:latin typeface="+mn-lt"/>
                        </a:rPr>
                        <a:t>Trade</a:t>
                      </a:r>
                      <a:endParaRPr lang="en-US" sz="1250" b="1" dirty="0">
                        <a:solidFill>
                          <a:srgbClr val="079BE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defTabSz="685800" rtl="0" eaLnBrk="1" latinLnBrk="0" hangingPunct="1">
                        <a:buFont typeface="Symbol"/>
                        <a:buNone/>
                      </a:pPr>
                      <a:r>
                        <a:rPr lang="en-US" sz="12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Clusters, export consortia and business linkages</a:t>
                      </a:r>
                    </a:p>
                    <a:p>
                      <a:pPr marL="0" lvl="0" indent="0" algn="l" defTabSz="685800" rtl="0" eaLnBrk="1" latinLnBrk="0" hangingPunct="1">
                        <a:buFont typeface="Symbol"/>
                        <a:buNone/>
                      </a:pPr>
                      <a:r>
                        <a:rPr lang="en-US" sz="12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Competitiveness, upgrading and modernization</a:t>
                      </a:r>
                    </a:p>
                    <a:p>
                      <a:pPr marL="0" lvl="0" indent="0" algn="l" defTabSz="685800" rtl="0" eaLnBrk="1" latinLnBrk="0" hangingPunct="1">
                        <a:buFont typeface="Symbol"/>
                        <a:buNone/>
                      </a:pPr>
                      <a:r>
                        <a:rPr lang="en-US" sz="12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Quality and compliance infrastructure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328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50" b="1" dirty="0">
                          <a:solidFill>
                            <a:srgbClr val="079BE0"/>
                          </a:solidFill>
                          <a:effectLst/>
                          <a:latin typeface="+mn-lt"/>
                        </a:rPr>
                        <a:t>Commodities</a:t>
                      </a:r>
                      <a:endParaRPr lang="en-US" sz="1250" b="1" dirty="0">
                        <a:solidFill>
                          <a:srgbClr val="079BE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defTabSz="685800" rtl="0" eaLnBrk="1" latinLnBrk="0" hangingPunct="1">
                        <a:buFont typeface="Symbol"/>
                        <a:buNone/>
                      </a:pPr>
                      <a:r>
                        <a:rPr lang="en-US" sz="12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Clusters, export consortia and business linkages</a:t>
                      </a:r>
                    </a:p>
                    <a:p>
                      <a:pPr marL="0" lvl="0" indent="0" algn="l" defTabSz="685800" rtl="0" eaLnBrk="1" latinLnBrk="0" hangingPunct="1">
                        <a:buFont typeface="Symbol"/>
                        <a:buNone/>
                      </a:pPr>
                      <a:r>
                        <a:rPr lang="en-US" sz="12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Competitiveness, upgrading and modernization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029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50" b="1" dirty="0">
                          <a:solidFill>
                            <a:srgbClr val="079BE0"/>
                          </a:solidFill>
                          <a:effectLst/>
                          <a:latin typeface="+mn-lt"/>
                        </a:rPr>
                        <a:t>Human and social development</a:t>
                      </a:r>
                      <a:endParaRPr lang="en-US" sz="1250" b="1" dirty="0">
                        <a:solidFill>
                          <a:srgbClr val="079BE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defTabSz="685800" rtl="0" eaLnBrk="1" latinLnBrk="0" hangingPunct="1">
                        <a:buFont typeface="Symbol"/>
                        <a:buNone/>
                      </a:pPr>
                      <a:r>
                        <a:rPr lang="en-US" sz="12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Productive work for young people and Entrepreneurship development</a:t>
                      </a:r>
                    </a:p>
                    <a:p>
                      <a:pPr marL="0" lvl="0" indent="0" algn="l" defTabSz="685800" rtl="0" eaLnBrk="1" latinLnBrk="0" hangingPunct="1">
                        <a:buFont typeface="Symbol"/>
                        <a:buNone/>
                      </a:pPr>
                      <a:r>
                        <a:rPr lang="en-US" sz="12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Gender and Women’s empowerment/employment programmes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0615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50" b="1" dirty="0">
                          <a:solidFill>
                            <a:srgbClr val="079BE0"/>
                          </a:solidFill>
                          <a:effectLst/>
                          <a:latin typeface="+mn-lt"/>
                        </a:rPr>
                        <a:t>Multiple crises and other emerging challenges</a:t>
                      </a:r>
                      <a:endParaRPr lang="en-US" sz="1250" b="1" dirty="0">
                        <a:solidFill>
                          <a:srgbClr val="079BE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50" dirty="0">
                          <a:latin typeface="+mn-lt"/>
                        </a:rPr>
                        <a:t>Green Industry solutions and circular</a:t>
                      </a:r>
                      <a:r>
                        <a:rPr lang="en-US" sz="1250" baseline="0" dirty="0">
                          <a:latin typeface="+mn-lt"/>
                        </a:rPr>
                        <a:t> economy</a:t>
                      </a:r>
                      <a:r>
                        <a:rPr lang="en-US" sz="1250" dirty="0">
                          <a:latin typeface="+mn-lt"/>
                        </a:rPr>
                        <a:t>; </a:t>
                      </a:r>
                    </a:p>
                    <a:p>
                      <a:r>
                        <a:rPr lang="en-US" sz="1250" dirty="0">
                          <a:latin typeface="+mn-lt"/>
                        </a:rPr>
                        <a:t>Resource</a:t>
                      </a:r>
                      <a:r>
                        <a:rPr lang="en-US" sz="1250" baseline="0" dirty="0">
                          <a:latin typeface="+mn-lt"/>
                        </a:rPr>
                        <a:t> </a:t>
                      </a:r>
                      <a:r>
                        <a:rPr lang="en-US" sz="1250" dirty="0">
                          <a:latin typeface="+mn-lt"/>
                        </a:rPr>
                        <a:t>management</a:t>
                      </a:r>
                    </a:p>
                    <a:p>
                      <a:r>
                        <a:rPr lang="en-US" sz="1250" dirty="0">
                          <a:latin typeface="+mn-lt"/>
                        </a:rPr>
                        <a:t>Post-crises intervention-sustainable livelihood programmes</a:t>
                      </a:r>
                    </a:p>
                    <a:p>
                      <a:r>
                        <a:rPr lang="en-US" sz="1250" dirty="0">
                          <a:latin typeface="+mn-lt"/>
                        </a:rPr>
                        <a:t>Renewable and rural energy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50" dirty="0">
                          <a:latin typeface="+mn-lt"/>
                        </a:rPr>
                        <a:t>Energy efficiency and</a:t>
                      </a:r>
                      <a:r>
                        <a:rPr lang="en-US" sz="1250" baseline="0" dirty="0">
                          <a:latin typeface="+mn-lt"/>
                        </a:rPr>
                        <a:t> c</a:t>
                      </a:r>
                      <a:r>
                        <a:rPr lang="en-US" sz="1250" dirty="0">
                          <a:latin typeface="+mn-lt"/>
                        </a:rPr>
                        <a:t>leaner production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8554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50" b="1" dirty="0">
                          <a:solidFill>
                            <a:srgbClr val="079BE0"/>
                          </a:solidFill>
                          <a:effectLst/>
                          <a:latin typeface="+mn-lt"/>
                        </a:rPr>
                        <a:t>Mobilizing financial resources for development and capacity-building</a:t>
                      </a:r>
                      <a:endParaRPr lang="en-US" sz="1250" b="1" dirty="0">
                        <a:solidFill>
                          <a:srgbClr val="079BE0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endParaRPr lang="fr-FR" sz="125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50" dirty="0">
                          <a:latin typeface="+mn-lt"/>
                        </a:rPr>
                        <a:t>Development of Programme for Country Partnership (PCPs)</a:t>
                      </a:r>
                    </a:p>
                    <a:p>
                      <a:r>
                        <a:rPr lang="en-US" sz="1250" dirty="0">
                          <a:latin typeface="+mn-lt"/>
                        </a:rPr>
                        <a:t>Partnering with DFIs and other multilateral funding agencies (GEF, MP)</a:t>
                      </a:r>
                    </a:p>
                    <a:p>
                      <a:r>
                        <a:rPr lang="en-US" sz="1250" dirty="0">
                          <a:latin typeface="+mn-lt"/>
                        </a:rPr>
                        <a:t>Partnership development with the private sector (PPPs)</a:t>
                      </a:r>
                    </a:p>
                    <a:p>
                      <a:r>
                        <a:rPr lang="en-US" sz="1250" dirty="0">
                          <a:latin typeface="+mn-lt"/>
                        </a:rPr>
                        <a:t>Investment and technology promotion (ITPOs)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913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50" b="1" dirty="0">
                          <a:solidFill>
                            <a:srgbClr val="079BE0"/>
                          </a:solidFill>
                          <a:effectLst/>
                          <a:latin typeface="+mn-lt"/>
                        </a:rPr>
                        <a:t>Good governance at all levels</a:t>
                      </a:r>
                      <a:endParaRPr lang="en-US" sz="1250" b="1" dirty="0">
                        <a:solidFill>
                          <a:srgbClr val="079BE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Industrial Policy advice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Capacity</a:t>
                      </a:r>
                      <a:r>
                        <a:rPr lang="en-US" sz="12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building</a:t>
                      </a:r>
                      <a:endParaRPr lang="en-US" sz="12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502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7837497" cy="360040"/>
          </a:xfrm>
        </p:spPr>
        <p:txBody>
          <a:bodyPr>
            <a:noAutofit/>
          </a:bodyPr>
          <a:lstStyle/>
          <a:p>
            <a:pPr algn="ctr"/>
            <a:r>
              <a:rPr lang="en-US" sz="3000" dirty="0"/>
              <a:t>ISID as a global priority: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26944"/>
            <a:ext cx="8856984" cy="1544856"/>
          </a:xfrm>
        </p:spPr>
        <p:txBody>
          <a:bodyPr>
            <a:noAutofit/>
          </a:bodyPr>
          <a:lstStyle/>
          <a:p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800" i="1" dirty="0"/>
          </a:p>
          <a:p>
            <a:endParaRPr lang="en-US" sz="1800" dirty="0"/>
          </a:p>
          <a:p>
            <a:pPr lvl="3"/>
            <a:endParaRPr lang="en-US" sz="1050" i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9512" y="1340768"/>
            <a:ext cx="8856984" cy="18596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078AC5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514350" indent="-18288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57250" indent="-18288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00150" indent="-18288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543050" indent="-18288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1470" lvl="1" indent="0">
              <a:buClr>
                <a:srgbClr val="5B9BD5"/>
              </a:buClr>
              <a:buFont typeface="Arial" panose="020B0604020202020204" pitchFamily="34" charset="0"/>
              <a:buNone/>
            </a:pPr>
            <a:endParaRPr lang="en-US" sz="4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buClr>
                <a:srgbClr val="079BE0"/>
              </a:buClr>
            </a:pP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UNIDO’s ISID within the </a:t>
            </a:r>
            <a:r>
              <a:rPr lang="en-US" sz="2200" dirty="0">
                <a:solidFill>
                  <a:srgbClr val="079BE0"/>
                </a:solidFill>
              </a:rPr>
              <a:t>2030 Development Agenda</a:t>
            </a: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: </a:t>
            </a:r>
            <a:endParaRPr lang="en-US" sz="22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buClr>
                <a:srgbClr val="079BE0"/>
              </a:buClr>
            </a:pPr>
            <a:endParaRPr lang="en-US" sz="1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31470" lvl="1" indent="0">
              <a:buClr>
                <a:srgbClr val="5B9BD5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     </a:t>
            </a:r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SDG 9:</a:t>
            </a: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2000" i="1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“Build resilient infrastructure, promote inclusive and </a:t>
            </a:r>
            <a:br>
              <a:rPr lang="en-US" sz="2000" i="1" u="sng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20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                  </a:t>
            </a:r>
            <a:r>
              <a:rPr lang="en-US" sz="2000" i="1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sustainable industrialization and foster innovation</a:t>
            </a:r>
            <a:r>
              <a:rPr lang="en-US" sz="2000" i="1" u="sng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”</a:t>
            </a:r>
          </a:p>
          <a:p>
            <a:pPr marL="331470" lvl="1" indent="0">
              <a:buClr>
                <a:srgbClr val="5B9BD5"/>
              </a:buClr>
              <a:buFont typeface="Arial" panose="020B0604020202020204" pitchFamily="34" charset="0"/>
              <a:buNone/>
            </a:pPr>
            <a:endParaRPr lang="en-US" sz="200" i="1" u="sng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         </a:t>
            </a:r>
            <a:r>
              <a:rPr 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Industrialization </a:t>
            </a:r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is crucial in reaching </a:t>
            </a:r>
            <a:r>
              <a:rPr 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other </a:t>
            </a:r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SDGs : </a:t>
            </a:r>
          </a:p>
          <a:p>
            <a:endParaRPr lang="en-US" sz="1800" i="1" dirty="0"/>
          </a:p>
          <a:p>
            <a:endParaRPr lang="en-US" sz="1800" dirty="0"/>
          </a:p>
          <a:p>
            <a:endParaRPr lang="en-US" sz="1800" i="1" dirty="0"/>
          </a:p>
        </p:txBody>
      </p:sp>
      <p:pic>
        <p:nvPicPr>
          <p:cNvPr id="5" name="Picture 2" descr="Image result for SDG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625470"/>
            <a:ext cx="1578441" cy="142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rved Up Arrow 5"/>
          <p:cNvSpPr/>
          <p:nvPr/>
        </p:nvSpPr>
        <p:spPr>
          <a:xfrm rot="5400000">
            <a:off x="32039" y="2406361"/>
            <a:ext cx="954034" cy="408512"/>
          </a:xfrm>
          <a:prstGeom prst="curvedUpArrow">
            <a:avLst/>
          </a:prstGeom>
          <a:solidFill>
            <a:srgbClr val="67C5FF"/>
          </a:solidFill>
          <a:ln>
            <a:solidFill>
              <a:srgbClr val="67C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98" y="3309878"/>
            <a:ext cx="9036496" cy="3323987"/>
          </a:xfrm>
          <a:prstGeom prst="rect">
            <a:avLst/>
          </a:prstGeom>
          <a:noFill/>
          <a:ln>
            <a:noFill/>
          </a:ln>
        </p:spPr>
        <p:txBody>
          <a:bodyPr wrap="square" numCol="2" rtlCol="0">
            <a:spAutoFit/>
          </a:bodyPr>
          <a:lstStyle/>
          <a:p>
            <a:pPr marL="127000" algn="ctr"/>
            <a:r>
              <a:rPr lang="en-US" sz="1900" b="1" dirty="0" smtClean="0">
                <a:solidFill>
                  <a:srgbClr val="079BE0"/>
                </a:solidFill>
              </a:rPr>
              <a:t>Directly </a:t>
            </a:r>
            <a:r>
              <a:rPr lang="en-US" sz="1900" b="1" dirty="0">
                <a:solidFill>
                  <a:srgbClr val="079BE0"/>
                </a:solidFill>
              </a:rPr>
              <a:t>participate to: </a:t>
            </a:r>
            <a:endParaRPr lang="en-US" sz="1900" b="1" dirty="0" smtClean="0">
              <a:solidFill>
                <a:srgbClr val="079BE0"/>
              </a:solidFill>
            </a:endParaRPr>
          </a:p>
          <a:p>
            <a:pPr marL="127000" algn="ctr"/>
            <a:r>
              <a:rPr lang="en-US" sz="1900" dirty="0" smtClean="0">
                <a:solidFill>
                  <a:srgbClr val="079BE0"/>
                </a:solidFill>
              </a:rPr>
              <a:t> </a:t>
            </a:r>
            <a:endParaRPr lang="en-US" sz="1900" dirty="0">
              <a:solidFill>
                <a:srgbClr val="079BE0"/>
              </a:solidFill>
            </a:endParaRPr>
          </a:p>
          <a:p>
            <a:pPr marL="127000" algn="just">
              <a:buClr>
                <a:srgbClr val="079BE0"/>
              </a:buClr>
              <a:buFont typeface="Wingdings" panose="05000000000000000000" pitchFamily="2" charset="2"/>
              <a:buChar char="ü"/>
            </a:pPr>
            <a:r>
              <a:rPr lang="en-US" sz="1900" dirty="0">
                <a:solidFill>
                  <a:srgbClr val="E7E6E6">
                    <a:lumMod val="25000"/>
                  </a:srgbClr>
                </a:solidFill>
              </a:rPr>
              <a:t>Eradicating poverty (SDG 1</a:t>
            </a:r>
            <a:r>
              <a:rPr lang="en-US" sz="1900" dirty="0" smtClean="0">
                <a:solidFill>
                  <a:srgbClr val="E7E6E6">
                    <a:lumMod val="25000"/>
                  </a:srgbClr>
                </a:solidFill>
              </a:rPr>
              <a:t>)</a:t>
            </a:r>
          </a:p>
          <a:p>
            <a:pPr marL="127000" algn="just">
              <a:buClr>
                <a:srgbClr val="079BE0"/>
              </a:buClr>
              <a:buFont typeface="Wingdings" panose="05000000000000000000" pitchFamily="2" charset="2"/>
              <a:buChar char="ü"/>
            </a:pPr>
            <a:r>
              <a:rPr lang="en-US" sz="1900" dirty="0" smtClean="0">
                <a:solidFill>
                  <a:srgbClr val="E7E6E6">
                    <a:lumMod val="25000"/>
                  </a:srgbClr>
                </a:solidFill>
              </a:rPr>
              <a:t>Food security </a:t>
            </a:r>
            <a:r>
              <a:rPr lang="en-US" sz="1900" dirty="0">
                <a:solidFill>
                  <a:srgbClr val="E7E6E6">
                    <a:lumMod val="25000"/>
                  </a:srgbClr>
                </a:solidFill>
              </a:rPr>
              <a:t>(SDG-2</a:t>
            </a:r>
            <a:r>
              <a:rPr lang="en-US" sz="1900" dirty="0" smtClean="0">
                <a:solidFill>
                  <a:srgbClr val="E7E6E6">
                    <a:lumMod val="25000"/>
                  </a:srgbClr>
                </a:solidFill>
              </a:rPr>
              <a:t>)</a:t>
            </a:r>
          </a:p>
          <a:p>
            <a:pPr marL="127000" algn="just">
              <a:buClr>
                <a:srgbClr val="079BE0"/>
              </a:buClr>
              <a:buFont typeface="Wingdings" panose="05000000000000000000" pitchFamily="2" charset="2"/>
              <a:buChar char="ü"/>
            </a:pPr>
            <a:r>
              <a:rPr lang="en-US" sz="1900" dirty="0" smtClean="0">
                <a:solidFill>
                  <a:srgbClr val="E7E6E6">
                    <a:lumMod val="25000"/>
                  </a:srgbClr>
                </a:solidFill>
              </a:rPr>
              <a:t>Affordable </a:t>
            </a:r>
            <a:r>
              <a:rPr lang="en-US" sz="1900" dirty="0">
                <a:solidFill>
                  <a:srgbClr val="E7E6E6">
                    <a:lumMod val="25000"/>
                  </a:srgbClr>
                </a:solidFill>
              </a:rPr>
              <a:t>and clean energy (SDG </a:t>
            </a:r>
            <a:r>
              <a:rPr lang="en-US" sz="1900" dirty="0" smtClean="0">
                <a:solidFill>
                  <a:srgbClr val="E7E6E6">
                    <a:lumMod val="25000"/>
                  </a:srgbClr>
                </a:solidFill>
              </a:rPr>
              <a:t>7)</a:t>
            </a:r>
          </a:p>
          <a:p>
            <a:pPr marL="127000" algn="just">
              <a:buClr>
                <a:srgbClr val="079BE0"/>
              </a:buClr>
              <a:buFont typeface="Wingdings" panose="05000000000000000000" pitchFamily="2" charset="2"/>
              <a:buChar char="ü"/>
            </a:pPr>
            <a:r>
              <a:rPr lang="en-US" sz="1900" dirty="0">
                <a:solidFill>
                  <a:srgbClr val="E7E6E6">
                    <a:lumMod val="25000"/>
                  </a:srgbClr>
                </a:solidFill>
              </a:rPr>
              <a:t>D</a:t>
            </a:r>
            <a:r>
              <a:rPr lang="en-US" sz="1900" dirty="0" smtClean="0">
                <a:solidFill>
                  <a:srgbClr val="E7E6E6">
                    <a:lumMod val="25000"/>
                  </a:srgbClr>
                </a:solidFill>
              </a:rPr>
              <a:t>ecent </a:t>
            </a:r>
            <a:r>
              <a:rPr lang="en-US" sz="1900" dirty="0">
                <a:solidFill>
                  <a:srgbClr val="E7E6E6">
                    <a:lumMod val="25000"/>
                  </a:srgbClr>
                </a:solidFill>
              </a:rPr>
              <a:t>work and economic growth  </a:t>
            </a:r>
            <a:br>
              <a:rPr lang="en-US" sz="1900" dirty="0">
                <a:solidFill>
                  <a:srgbClr val="E7E6E6">
                    <a:lumMod val="25000"/>
                  </a:srgbClr>
                </a:solidFill>
              </a:rPr>
            </a:br>
            <a:r>
              <a:rPr lang="en-US" sz="1900" dirty="0" smtClean="0">
                <a:solidFill>
                  <a:srgbClr val="E7E6E6">
                    <a:lumMod val="25000"/>
                  </a:srgbClr>
                </a:solidFill>
              </a:rPr>
              <a:t>   (SDG-8)</a:t>
            </a:r>
          </a:p>
          <a:p>
            <a:pPr marL="127000" algn="just">
              <a:buClr>
                <a:srgbClr val="079BE0"/>
              </a:buClr>
              <a:buFont typeface="Wingdings" panose="05000000000000000000" pitchFamily="2" charset="2"/>
              <a:buChar char="ü"/>
            </a:pPr>
            <a:r>
              <a:rPr lang="en-US" sz="1900" dirty="0" smtClean="0">
                <a:solidFill>
                  <a:srgbClr val="E7E6E6">
                    <a:lumMod val="25000"/>
                  </a:srgbClr>
                </a:solidFill>
              </a:rPr>
              <a:t>Climate </a:t>
            </a:r>
            <a:r>
              <a:rPr lang="en-US" sz="1900" dirty="0">
                <a:solidFill>
                  <a:srgbClr val="E7E6E6">
                    <a:lumMod val="25000"/>
                  </a:srgbClr>
                </a:solidFill>
              </a:rPr>
              <a:t>action ( SDG 13</a:t>
            </a:r>
            <a:r>
              <a:rPr lang="en-US" sz="1900" dirty="0" smtClean="0">
                <a:solidFill>
                  <a:srgbClr val="E7E6E6">
                    <a:lumMod val="25000"/>
                  </a:srgbClr>
                </a:solidFill>
              </a:rPr>
              <a:t>)</a:t>
            </a:r>
          </a:p>
          <a:p>
            <a:pPr marL="127000" algn="just">
              <a:buClr>
                <a:srgbClr val="079BE0"/>
              </a:buClr>
              <a:buFont typeface="Wingdings" panose="05000000000000000000" pitchFamily="2" charset="2"/>
              <a:buChar char="ü"/>
            </a:pPr>
            <a:r>
              <a:rPr lang="en-US" sz="1900" b="1" dirty="0">
                <a:solidFill>
                  <a:srgbClr val="E7E6E6">
                    <a:lumMod val="25000"/>
                  </a:srgbClr>
                </a:solidFill>
              </a:rPr>
              <a:t>Partnership for the goals (SDG 17</a:t>
            </a:r>
            <a:r>
              <a:rPr lang="en-US" sz="2000" b="1" dirty="0">
                <a:solidFill>
                  <a:srgbClr val="E7E6E6">
                    <a:lumMod val="25000"/>
                  </a:srgbClr>
                </a:solidFill>
              </a:rPr>
              <a:t>)</a:t>
            </a:r>
            <a:endParaRPr lang="en-US" sz="1900" b="1" dirty="0" smtClean="0">
              <a:solidFill>
                <a:srgbClr val="E7E6E6">
                  <a:lumMod val="25000"/>
                </a:srgbClr>
              </a:solidFill>
            </a:endParaRPr>
          </a:p>
          <a:p>
            <a:pPr marL="239713" algn="just"/>
            <a:endParaRPr lang="en-US" sz="1900" dirty="0" smtClean="0">
              <a:solidFill>
                <a:srgbClr val="E7E6E6">
                  <a:lumMod val="25000"/>
                </a:srgbClr>
              </a:solidFill>
            </a:endParaRPr>
          </a:p>
          <a:p>
            <a:pPr marL="239713" algn="just"/>
            <a:endParaRPr lang="en-US" sz="1900" dirty="0" smtClean="0">
              <a:solidFill>
                <a:srgbClr val="E7E6E6">
                  <a:lumMod val="25000"/>
                </a:srgbClr>
              </a:solidFill>
            </a:endParaRPr>
          </a:p>
          <a:p>
            <a:pPr marL="411163" algn="ctr"/>
            <a:r>
              <a:rPr lang="en-US" sz="1900" b="1" dirty="0" smtClean="0">
                <a:solidFill>
                  <a:srgbClr val="079BE0"/>
                </a:solidFill>
              </a:rPr>
              <a:t>Strongly </a:t>
            </a:r>
            <a:r>
              <a:rPr lang="en-US" sz="1900" b="1" dirty="0">
                <a:solidFill>
                  <a:srgbClr val="079BE0"/>
                </a:solidFill>
              </a:rPr>
              <a:t>support : </a:t>
            </a:r>
            <a:endParaRPr lang="en-US" sz="1900" b="1" dirty="0" smtClean="0">
              <a:solidFill>
                <a:srgbClr val="079BE0"/>
              </a:solidFill>
            </a:endParaRPr>
          </a:p>
          <a:p>
            <a:pPr marL="411163" algn="ctr"/>
            <a:endParaRPr lang="en-US" sz="1900" dirty="0" smtClean="0">
              <a:solidFill>
                <a:srgbClr val="079BE0"/>
              </a:solidFill>
            </a:endParaRPr>
          </a:p>
          <a:p>
            <a:pPr marL="795338" indent="-285750" algn="just">
              <a:buClr>
                <a:srgbClr val="079BE0"/>
              </a:buClr>
              <a:buFont typeface="Wingdings" panose="05000000000000000000" pitchFamily="2" charset="2"/>
              <a:buChar char="ü"/>
            </a:pPr>
            <a:r>
              <a:rPr lang="en-US" sz="1900" dirty="0">
                <a:solidFill>
                  <a:srgbClr val="E7E6E6">
                    <a:lumMod val="25000"/>
                  </a:srgbClr>
                </a:solidFill>
              </a:rPr>
              <a:t>Quality education ( SDG 4)</a:t>
            </a:r>
          </a:p>
          <a:p>
            <a:pPr marL="795338" indent="-285750" algn="just">
              <a:buClr>
                <a:srgbClr val="079BE0"/>
              </a:buClr>
              <a:buFont typeface="Wingdings" panose="05000000000000000000" pitchFamily="2" charset="2"/>
              <a:buChar char="ü"/>
            </a:pPr>
            <a:r>
              <a:rPr lang="en-US" sz="1900" dirty="0">
                <a:solidFill>
                  <a:srgbClr val="E7E6E6">
                    <a:lumMod val="25000"/>
                  </a:srgbClr>
                </a:solidFill>
              </a:rPr>
              <a:t>Gender equality (SDG 5); </a:t>
            </a:r>
          </a:p>
          <a:p>
            <a:pPr marL="795338" indent="-285750" algn="just">
              <a:buClr>
                <a:srgbClr val="079BE0"/>
              </a:buClr>
              <a:buFont typeface="Wingdings" panose="05000000000000000000" pitchFamily="2" charset="2"/>
              <a:buChar char="ü"/>
            </a:pPr>
            <a:r>
              <a:rPr lang="en-US" sz="1900" dirty="0">
                <a:solidFill>
                  <a:srgbClr val="E7E6E6">
                    <a:lumMod val="25000"/>
                  </a:srgbClr>
                </a:solidFill>
              </a:rPr>
              <a:t>Reduce inequalities (SDG 10);</a:t>
            </a:r>
          </a:p>
          <a:p>
            <a:pPr marL="795338" indent="-285750">
              <a:buClr>
                <a:srgbClr val="079BE0"/>
              </a:buClr>
              <a:buFont typeface="Wingdings" panose="05000000000000000000" pitchFamily="2" charset="2"/>
              <a:buChar char="ü"/>
            </a:pPr>
            <a:r>
              <a:rPr lang="en-US" sz="1900" dirty="0" smtClean="0">
                <a:solidFill>
                  <a:srgbClr val="E7E6E6">
                    <a:lumMod val="25000"/>
                  </a:srgbClr>
                </a:solidFill>
              </a:rPr>
              <a:t>Responsible consumption and Production (SDG 12); </a:t>
            </a:r>
          </a:p>
          <a:p>
            <a:pPr marL="795338" indent="-285750" algn="just">
              <a:buClr>
                <a:srgbClr val="079BE0"/>
              </a:buCl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E7E6E6">
                    <a:lumMod val="25000"/>
                  </a:srgbClr>
                </a:solidFill>
              </a:rPr>
              <a:t>Sustainable livelihoods (SDG-11)</a:t>
            </a:r>
          </a:p>
          <a:p>
            <a:pPr marL="795338" indent="-285750" algn="just">
              <a:buClr>
                <a:srgbClr val="079BE0"/>
              </a:buClr>
              <a:buFont typeface="Wingdings" panose="05000000000000000000" pitchFamily="2" charset="2"/>
              <a:buChar char="ü"/>
            </a:pPr>
            <a:endParaRPr lang="en-US" dirty="0">
              <a:solidFill>
                <a:srgbClr val="E7E6E6">
                  <a:lumMod val="25000"/>
                </a:srgbClr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648200" y="3810000"/>
            <a:ext cx="0" cy="22098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59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71464"/>
            <a:ext cx="8856984" cy="5005536"/>
          </a:xfrm>
        </p:spPr>
        <p:txBody>
          <a:bodyPr>
            <a:normAutofit/>
          </a:bodyPr>
          <a:lstStyle/>
          <a:p>
            <a:pPr algn="just">
              <a:buClr>
                <a:srgbClr val="079BE0"/>
              </a:buClr>
            </a:pPr>
            <a:r>
              <a:rPr lang="en-GB" sz="2000" dirty="0" smtClean="0">
                <a:solidFill>
                  <a:srgbClr val="079BE0"/>
                </a:solidFill>
              </a:rPr>
              <a:t>SDG 17: </a:t>
            </a:r>
            <a:r>
              <a:rPr lang="en-GB" sz="2000" b="1" dirty="0" smtClean="0">
                <a:solidFill>
                  <a:schemeClr val="bg2">
                    <a:lumMod val="25000"/>
                  </a:schemeClr>
                </a:solidFill>
              </a:rPr>
              <a:t>“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revitalize the global partnership for sustainable development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”</a:t>
            </a:r>
          </a:p>
          <a:p>
            <a:pPr algn="just">
              <a:buClr>
                <a:srgbClr val="079BE0"/>
              </a:buClr>
            </a:pPr>
            <a:endParaRPr lang="en-US" sz="3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buClr>
                <a:srgbClr val="079BE0"/>
              </a:buClr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UNIDO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developed a </a:t>
            </a:r>
            <a:r>
              <a:rPr lang="en-US" sz="2000" dirty="0">
                <a:solidFill>
                  <a:srgbClr val="079BE0"/>
                </a:solidFill>
              </a:rPr>
              <a:t>partnership based approach </a:t>
            </a:r>
            <a:r>
              <a:rPr lang="en-US" sz="2000" dirty="0" smtClean="0">
                <a:solidFill>
                  <a:srgbClr val="079BE0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to mobilize additional resources  from various partners</a:t>
            </a:r>
          </a:p>
          <a:p>
            <a:pPr>
              <a:buClr>
                <a:srgbClr val="079BE0"/>
              </a:buClr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This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approach aims to 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/>
              <a:t>mobilize external partners and additional resources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/>
              <a:t>extend the impact of UNIDO’s technical cooperation and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/>
              <a:t>accelerate ISID in Member States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300" dirty="0"/>
          </a:p>
          <a:p>
            <a:pPr lvl="0" algn="just">
              <a:buClr>
                <a:srgbClr val="079BE0"/>
              </a:buClr>
            </a:pPr>
            <a:endParaRPr lang="en-US" sz="300" dirty="0">
              <a:solidFill>
                <a:schemeClr val="bg2">
                  <a:lumMod val="25000"/>
                </a:schemeClr>
              </a:solidFill>
            </a:endParaRPr>
          </a:p>
          <a:p>
            <a:pPr lvl="0" algn="just">
              <a:buClr>
                <a:srgbClr val="079BE0"/>
              </a:buClr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To increase its impact on the ground UNIDO developed partnership with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:</a:t>
            </a:r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7837497" cy="467072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The pivotal role of partnerships  </a:t>
            </a:r>
            <a:endParaRPr lang="en-US" sz="3200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039E222-C0BA-4469-9CDA-4EE9648B52D8}"/>
              </a:ext>
            </a:extLst>
          </p:cNvPr>
          <p:cNvSpPr/>
          <p:nvPr/>
        </p:nvSpPr>
        <p:spPr>
          <a:xfrm>
            <a:off x="457200" y="4914022"/>
            <a:ext cx="8534400" cy="141057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t" anchorCtr="0"/>
          <a:lstStyle/>
          <a:p>
            <a:pPr marL="182563" lvl="1" indent="-182563" defTabSz="685800">
              <a:spcBef>
                <a:spcPts val="600"/>
              </a:spcBef>
              <a:buClr>
                <a:srgbClr val="5B9BD5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Governments</a:t>
            </a:r>
          </a:p>
          <a:p>
            <a:pPr marL="182563" lvl="1" indent="-182563" defTabSz="685800">
              <a:spcBef>
                <a:spcPts val="600"/>
              </a:spcBef>
              <a:buClr>
                <a:srgbClr val="5B9BD5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Development finance institutions (DFIs)</a:t>
            </a:r>
          </a:p>
          <a:p>
            <a:pPr marL="182563" lvl="1" indent="-182563" defTabSz="685800">
              <a:spcBef>
                <a:spcPts val="600"/>
              </a:spcBef>
              <a:buClr>
                <a:srgbClr val="5B9BD5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UN agencies</a:t>
            </a:r>
          </a:p>
          <a:p>
            <a:pPr marL="182563" lvl="1" indent="-182563" defTabSz="685800">
              <a:spcBef>
                <a:spcPts val="600"/>
              </a:spcBef>
              <a:buClr>
                <a:srgbClr val="5B9BD5"/>
              </a:buClr>
              <a:buFont typeface="Wingdings" panose="05000000000000000000" pitchFamily="2" charset="2"/>
              <a:buChar char="ü"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pPr marL="182563" lvl="1" indent="-182563" defTabSz="685800">
              <a:spcBef>
                <a:spcPts val="600"/>
              </a:spcBef>
              <a:buClr>
                <a:srgbClr val="5B9BD5"/>
              </a:buClr>
              <a:buFont typeface="Wingdings" panose="05000000000000000000" pitchFamily="2" charset="2"/>
              <a:buChar char="ü"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pPr marL="268288" lvl="2" indent="-182563" defTabSz="685800">
              <a:spcBef>
                <a:spcPts val="600"/>
              </a:spcBef>
              <a:buClr>
                <a:srgbClr val="5B9BD5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Multilateral / bilateral development agencies</a:t>
            </a:r>
          </a:p>
          <a:p>
            <a:pPr marL="268288" lvl="2" indent="-182563" defTabSz="685800">
              <a:spcBef>
                <a:spcPts val="600"/>
              </a:spcBef>
              <a:buClr>
                <a:srgbClr val="5B9BD5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Civil society </a:t>
            </a:r>
          </a:p>
          <a:p>
            <a:pPr marL="268288" lvl="2" indent="-182563" defTabSz="685800">
              <a:spcBef>
                <a:spcPts val="600"/>
              </a:spcBef>
              <a:buClr>
                <a:srgbClr val="5B9BD5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Private sector</a:t>
            </a:r>
          </a:p>
          <a:p>
            <a:endParaRPr lang="fr-FR" dirty="0">
              <a:solidFill>
                <a:srgbClr val="E7E6E6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86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UN Logo.jpg" descr="/Users/markusgoebl/Desktop/Aktuelles/Markus/UNIDO/PCP and IAIP Presentation/02_Bilder/Logos/UN Logo.jpg"/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177" y="2098656"/>
            <a:ext cx="664207" cy="664207"/>
          </a:xfrm>
          <a:prstGeom prst="rect">
            <a:avLst/>
          </a:prstGeom>
          <a:noFill/>
        </p:spPr>
      </p:pic>
      <p:pic>
        <p:nvPicPr>
          <p:cNvPr id="5" name="Bubble_PCP2_0008_Ebenenkomp.-9.png" descr="/Users/markusgoebl/Desktop/Aktuelles/Markus/UNIDO/PCP and IAIP Presentation/02_Bilder/PCP/Bubble_PCP2/Bubble_PCP2_0008_Ebenenkomp.-9.png"/>
          <p:cNvPicPr>
            <a:picLocks noChangeAspect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448872"/>
            <a:ext cx="1992185" cy="1980000"/>
          </a:xfrm>
          <a:prstGeom prst="rect">
            <a:avLst/>
          </a:prstGeom>
        </p:spPr>
      </p:pic>
      <p:pic>
        <p:nvPicPr>
          <p:cNvPr id="6" name="Bubble_PCP2_0007_Ebenenkomp.-8.png" descr="/Users/markusgoebl/Desktop/Aktuelles/Markus/UNIDO/PCP and IAIP Presentation/02_Bilder/PCP/Bubble_PCP2/Bubble_PCP2_0007_Ebenenkomp.-8.png"/>
          <p:cNvPicPr>
            <a:picLocks noChangeAspect="1"/>
          </p:cNvPicPr>
          <p:nvPr/>
        </p:nvPicPr>
        <p:blipFill rotWithShape="1"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2"/>
          <a:stretch/>
        </p:blipFill>
        <p:spPr>
          <a:xfrm>
            <a:off x="6156176" y="2561968"/>
            <a:ext cx="1992185" cy="1866904"/>
          </a:xfrm>
          <a:prstGeom prst="rect">
            <a:avLst/>
          </a:prstGeom>
        </p:spPr>
      </p:pic>
      <p:pic>
        <p:nvPicPr>
          <p:cNvPr id="7" name="Bubble_PCP2_0006_Ebenenkomp.-7.png" descr="/Users/markusgoebl/Desktop/Aktuelles/Markus/UNIDO/PCP and IAIP Presentation/02_Bilder/PCP/Bubble_PCP2/Bubble_PCP2_0006_Ebenenkomp.-7.png"/>
          <p:cNvPicPr>
            <a:picLocks noChangeAspect="1"/>
          </p:cNvPicPr>
          <p:nvPr/>
        </p:nvPicPr>
        <p:blipFill rotWithShape="1">
          <a:blip r:embed="rId9" r:link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4"/>
          <a:stretch/>
        </p:blipFill>
        <p:spPr>
          <a:xfrm>
            <a:off x="6156176" y="2718792"/>
            <a:ext cx="1992185" cy="1700936"/>
          </a:xfrm>
          <a:prstGeom prst="rect">
            <a:avLst/>
          </a:prstGeom>
        </p:spPr>
      </p:pic>
      <p:pic>
        <p:nvPicPr>
          <p:cNvPr id="8" name="Bubble_PCP2_0005_Ebenenkomp.-6.png" descr="/Users/markusgoebl/Desktop/Aktuelles/Markus/UNIDO/PCP and IAIP Presentation/02_Bilder/PCP/Bubble_PCP2/Bubble_PCP2_0005_Ebenenkomp.-6.png"/>
          <p:cNvPicPr>
            <a:picLocks noChangeAspect="1"/>
          </p:cNvPicPr>
          <p:nvPr/>
        </p:nvPicPr>
        <p:blipFill rotWithShape="1">
          <a:blip r:embed="rId11" r:link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6"/>
          <a:stretch/>
        </p:blipFill>
        <p:spPr>
          <a:xfrm>
            <a:off x="6156176" y="2862806"/>
            <a:ext cx="1992185" cy="1566065"/>
          </a:xfrm>
          <a:prstGeom prst="rect">
            <a:avLst/>
          </a:prstGeom>
        </p:spPr>
      </p:pic>
      <p:pic>
        <p:nvPicPr>
          <p:cNvPr id="9" name="Bubble_PCP2_0004_Ebenenkomp.-5.png" descr="/Users/markusgoebl/Desktop/Aktuelles/Markus/UNIDO/PCP and IAIP Presentation/02_Bilder/PCP/Bubble_PCP2/Bubble_PCP2_0004_Ebenenkomp.-5.png"/>
          <p:cNvPicPr>
            <a:picLocks noChangeAspect="1"/>
          </p:cNvPicPr>
          <p:nvPr/>
        </p:nvPicPr>
        <p:blipFill rotWithShape="1">
          <a:blip r:embed="rId13" r:link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96"/>
          <a:stretch/>
        </p:blipFill>
        <p:spPr>
          <a:xfrm>
            <a:off x="6156176" y="3042788"/>
            <a:ext cx="1992185" cy="1386084"/>
          </a:xfrm>
          <a:prstGeom prst="rect">
            <a:avLst/>
          </a:prstGeom>
        </p:spPr>
      </p:pic>
      <p:pic>
        <p:nvPicPr>
          <p:cNvPr id="10" name="Bubble_PCP2_0003_Ebenenkomp.-4.png" descr="/Users/markusgoebl/Desktop/Aktuelles/Markus/UNIDO/PCP and IAIP Presentation/02_Bilder/PCP/Bubble_PCP2/Bubble_PCP2_0003_Ebenenkomp.-4.png"/>
          <p:cNvPicPr>
            <a:picLocks noChangeAspect="1"/>
          </p:cNvPicPr>
          <p:nvPr/>
        </p:nvPicPr>
        <p:blipFill rotWithShape="1">
          <a:blip r:embed="rId15" r:link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83"/>
          <a:stretch/>
        </p:blipFill>
        <p:spPr>
          <a:xfrm>
            <a:off x="6156176" y="3258791"/>
            <a:ext cx="1992185" cy="1158625"/>
          </a:xfrm>
          <a:prstGeom prst="rect">
            <a:avLst/>
          </a:prstGeom>
        </p:spPr>
      </p:pic>
      <p:pic>
        <p:nvPicPr>
          <p:cNvPr id="11" name="Bubble_PCP2_0002_Ebenenkomp.-3.png" descr="/Users/markusgoebl/Desktop/Aktuelles/Markus/UNIDO/PCP and IAIP Presentation/02_Bilder/PCP/Bubble_PCP2/Bubble_PCP2_0002_Ebenenkomp.-3.png"/>
          <p:cNvPicPr>
            <a:picLocks noChangeAspect="1"/>
          </p:cNvPicPr>
          <p:nvPr/>
        </p:nvPicPr>
        <p:blipFill rotWithShape="1">
          <a:blip r:embed="rId17" r:link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64"/>
          <a:stretch/>
        </p:blipFill>
        <p:spPr>
          <a:xfrm>
            <a:off x="6156176" y="3417134"/>
            <a:ext cx="1992185" cy="1002594"/>
          </a:xfrm>
          <a:prstGeom prst="rect">
            <a:avLst/>
          </a:prstGeom>
        </p:spPr>
      </p:pic>
      <p:pic>
        <p:nvPicPr>
          <p:cNvPr id="12" name="Bubble_PCP2_0001_Ebenenkomp.-2.png" descr="/Users/markusgoebl/Desktop/Aktuelles/Markus/UNIDO/PCP and IAIP Presentation/02_Bilder/PCP/Bubble_PCP2/Bubble_PCP2_0001_Ebenenkomp.-2.png"/>
          <p:cNvPicPr>
            <a:picLocks noChangeAspect="1"/>
          </p:cNvPicPr>
          <p:nvPr/>
        </p:nvPicPr>
        <p:blipFill rotWithShape="1">
          <a:blip r:embed="rId19" r:link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46"/>
          <a:stretch/>
        </p:blipFill>
        <p:spPr>
          <a:xfrm>
            <a:off x="6156176" y="3536846"/>
            <a:ext cx="1992185" cy="870287"/>
          </a:xfrm>
          <a:prstGeom prst="rect">
            <a:avLst/>
          </a:prstGeom>
        </p:spPr>
      </p:pic>
      <p:pic>
        <p:nvPicPr>
          <p:cNvPr id="13" name="Bubble_PCP2_0000_Ebenenkomp.-1.png" descr="/Users/markusgoebl/Desktop/Aktuelles/Markus/UNIDO/PCP and IAIP Presentation/02_Bilder/PCP/Bubble_PCP2/Bubble_PCP2_0000_Ebenenkomp.-1.png"/>
          <p:cNvPicPr>
            <a:picLocks noChangeAspect="1"/>
          </p:cNvPicPr>
          <p:nvPr/>
        </p:nvPicPr>
        <p:blipFill rotWithShape="1">
          <a:blip r:embed="rId21" r:link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25"/>
          <a:stretch/>
        </p:blipFill>
        <p:spPr>
          <a:xfrm>
            <a:off x="6156176" y="3686694"/>
            <a:ext cx="1992185" cy="720218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484634" y="990600"/>
            <a:ext cx="8551862" cy="792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078AC5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514350" indent="-18288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57250" indent="-18288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00150" indent="-18288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543050" indent="-18288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rgbClr val="0698DF"/>
                </a:solidFill>
              </a:rPr>
              <a:t>UNIDO Partnership approach : </a:t>
            </a: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rgbClr val="0698DF"/>
                </a:solidFill>
              </a:rPr>
              <a:t>Leveraging TC for large scale investment flow</a:t>
            </a:r>
            <a:endParaRPr lang="en-US" sz="2400" dirty="0">
              <a:solidFill>
                <a:srgbClr val="0698DF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67544" y="1926705"/>
            <a:ext cx="2808312" cy="720079"/>
          </a:xfrm>
        </p:spPr>
        <p:txBody>
          <a:bodyPr/>
          <a:lstStyle/>
          <a:p>
            <a:pPr marL="0" indent="0">
              <a:buNone/>
            </a:pPr>
            <a:r>
              <a:rPr lang="de-DE" sz="1500" b="1" dirty="0" smtClean="0">
                <a:solidFill>
                  <a:srgbClr val="0698DF"/>
                </a:solidFill>
              </a:rPr>
              <a:t>Normal project cycle </a:t>
            </a:r>
          </a:p>
        </p:txBody>
      </p:sp>
      <p:cxnSp>
        <p:nvCxnSpPr>
          <p:cNvPr id="16" name="Gerade Verbindung 17"/>
          <p:cNvCxnSpPr/>
          <p:nvPr/>
        </p:nvCxnSpPr>
        <p:spPr>
          <a:xfrm>
            <a:off x="3124200" y="1998712"/>
            <a:ext cx="0" cy="4278853"/>
          </a:xfrm>
          <a:prstGeom prst="line">
            <a:avLst/>
          </a:prstGeom>
          <a:ln w="12700" cmpd="sng">
            <a:solidFill>
              <a:srgbClr val="0698D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>
            <a:spLocks/>
          </p:cNvSpPr>
          <p:nvPr/>
        </p:nvSpPr>
        <p:spPr>
          <a:xfrm>
            <a:off x="3563888" y="1926704"/>
            <a:ext cx="2808312" cy="936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078AC5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514350" indent="-18288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57250" indent="-18288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00150" indent="-18288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543050" indent="-18288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de-DE" sz="1500" b="1" dirty="0" smtClean="0">
                <a:solidFill>
                  <a:srgbClr val="70AD47"/>
                </a:solidFill>
              </a:rPr>
              <a:t>PCP approach –</a:t>
            </a:r>
            <a:br>
              <a:rPr lang="de-DE" sz="1500" b="1" dirty="0" smtClean="0">
                <a:solidFill>
                  <a:srgbClr val="70AD47"/>
                </a:solidFill>
              </a:rPr>
            </a:br>
            <a:r>
              <a:rPr lang="de-DE" sz="1500" b="1" dirty="0" smtClean="0">
                <a:solidFill>
                  <a:srgbClr val="70AD47"/>
                </a:solidFill>
              </a:rPr>
              <a:t>countrywide program  support the government to scale-up best practices 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6474111" y="4614180"/>
            <a:ext cx="2401705" cy="16633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078AC5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514350" indent="-18288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57250" indent="-18288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00150" indent="-18288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543050" indent="-18288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fontAlgn="base">
              <a:spcBef>
                <a:spcPts val="750"/>
              </a:spcBef>
              <a:spcAft>
                <a:spcPct val="0"/>
              </a:spcAft>
              <a:buClrTx/>
              <a:buNone/>
            </a:pPr>
            <a:r>
              <a:rPr lang="de-DE" sz="1200" b="1" dirty="0">
                <a:solidFill>
                  <a:srgbClr val="0698DF"/>
                </a:solidFill>
              </a:rPr>
              <a:t>Scaling up </a:t>
            </a:r>
            <a:br>
              <a:rPr lang="de-DE" sz="1200" b="1" dirty="0">
                <a:solidFill>
                  <a:srgbClr val="0698DF"/>
                </a:solidFill>
              </a:rPr>
            </a:br>
            <a:r>
              <a:rPr lang="de-DE" sz="1200" b="1" dirty="0">
                <a:solidFill>
                  <a:srgbClr val="0698DF"/>
                </a:solidFill>
              </a:rPr>
              <a:t>best practices </a:t>
            </a:r>
            <a:r>
              <a:rPr lang="de-DE" sz="1200" b="1" dirty="0" smtClean="0">
                <a:solidFill>
                  <a:srgbClr val="0698DF"/>
                </a:solidFill>
              </a:rPr>
              <a:t>/ Investment</a:t>
            </a:r>
            <a:endParaRPr lang="de-DE" sz="1200" b="1" dirty="0">
              <a:solidFill>
                <a:srgbClr val="0698DF"/>
              </a:solidFill>
            </a:endParaRPr>
          </a:p>
          <a:p>
            <a:pPr marL="0" lvl="1" indent="0" fontAlgn="base">
              <a:spcBef>
                <a:spcPts val="75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r>
              <a:rPr lang="de-DE" sz="1200" b="1" dirty="0" smtClean="0">
                <a:solidFill>
                  <a:srgbClr val="0698DF"/>
                </a:solidFill>
              </a:rPr>
              <a:t>•</a:t>
            </a:r>
            <a:r>
              <a:rPr lang="de-DE" sz="12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12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20–400 Mio.$ </a:t>
            </a:r>
            <a:br>
              <a:rPr lang="en-US" sz="12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de-DE" sz="1200" b="1" dirty="0" smtClean="0">
                <a:solidFill>
                  <a:srgbClr val="0698DF"/>
                </a:solidFill>
              </a:rPr>
              <a:t>•</a:t>
            </a:r>
            <a:r>
              <a:rPr lang="de-DE" sz="12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12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Resources:</a:t>
            </a:r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12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Development finance institutions, UN system, Private sector, </a:t>
            </a:r>
            <a:br>
              <a:rPr lang="en-US" sz="12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12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bi- and multilateral </a:t>
            </a:r>
            <a:br>
              <a:rPr lang="en-US" sz="12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12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development partners </a:t>
            </a:r>
          </a:p>
        </p:txBody>
      </p:sp>
      <p:pic>
        <p:nvPicPr>
          <p:cNvPr id="19" name="Bild 1" descr="Folie25.jpg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5" t="5548" r="84970" b="79376"/>
          <a:stretch/>
        </p:blipFill>
        <p:spPr>
          <a:xfrm>
            <a:off x="8388472" y="4167519"/>
            <a:ext cx="432000" cy="423481"/>
          </a:xfrm>
          <a:prstGeom prst="rect">
            <a:avLst/>
          </a:prstGeom>
        </p:spPr>
      </p:pic>
      <p:cxnSp>
        <p:nvCxnSpPr>
          <p:cNvPr id="20" name="Gerade Verbindung 14"/>
          <p:cNvCxnSpPr/>
          <p:nvPr/>
        </p:nvCxnSpPr>
        <p:spPr>
          <a:xfrm>
            <a:off x="7984329" y="4065597"/>
            <a:ext cx="403822" cy="211544"/>
          </a:xfrm>
          <a:prstGeom prst="line">
            <a:avLst/>
          </a:prstGeom>
          <a:ln w="19050" cmpd="sng">
            <a:solidFill>
              <a:srgbClr val="00B0F0"/>
            </a:solidFill>
            <a:head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16"/>
          <p:cNvCxnSpPr/>
          <p:nvPr/>
        </p:nvCxnSpPr>
        <p:spPr>
          <a:xfrm>
            <a:off x="8071222" y="3588681"/>
            <a:ext cx="461218" cy="0"/>
          </a:xfrm>
          <a:prstGeom prst="line">
            <a:avLst/>
          </a:prstGeom>
          <a:ln w="19050" cmpd="sng">
            <a:solidFill>
              <a:srgbClr val="00B0F0"/>
            </a:solidFill>
            <a:head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artners_2.png" descr="/Users/markusgoebl/Desktop/Aktuelles/Markus/UNIDO/PCP and IAIP Presentation/02_Bilder/Icons/Partners_2.png"/>
          <p:cNvPicPr>
            <a:picLocks noChangeAspect="1"/>
          </p:cNvPicPr>
          <p:nvPr/>
        </p:nvPicPr>
        <p:blipFill>
          <a:blip r:embed="rId24" r:link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88" y="3417134"/>
            <a:ext cx="360000" cy="360000"/>
          </a:xfrm>
          <a:prstGeom prst="rect">
            <a:avLst/>
          </a:prstGeom>
        </p:spPr>
      </p:pic>
      <p:cxnSp>
        <p:nvCxnSpPr>
          <p:cNvPr id="23" name="Gerade Verbindung 21"/>
          <p:cNvCxnSpPr/>
          <p:nvPr/>
        </p:nvCxnSpPr>
        <p:spPr>
          <a:xfrm flipV="1">
            <a:off x="7844874" y="3019054"/>
            <a:ext cx="399574" cy="282140"/>
          </a:xfrm>
          <a:prstGeom prst="line">
            <a:avLst/>
          </a:prstGeom>
          <a:ln w="19050" cmpd="sng">
            <a:solidFill>
              <a:srgbClr val="00B0F0"/>
            </a:solidFill>
            <a:head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Investment.png" descr="/Users/markusgoebl/Desktop/Aktuelles/Markus/UNIDO/PCP and IAIP Presentation/02_Bilder/Icons/Investment.png"/>
          <p:cNvPicPr>
            <a:picLocks noChangeAspect="1"/>
          </p:cNvPicPr>
          <p:nvPr/>
        </p:nvPicPr>
        <p:blipFill>
          <a:blip r:embed="rId26" r:link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2695058"/>
            <a:ext cx="360000" cy="360000"/>
          </a:xfrm>
          <a:prstGeom prst="rect">
            <a:avLst/>
          </a:prstGeom>
        </p:spPr>
      </p:pic>
      <p:cxnSp>
        <p:nvCxnSpPr>
          <p:cNvPr id="25" name="Gerade Verbindung 27"/>
          <p:cNvCxnSpPr/>
          <p:nvPr/>
        </p:nvCxnSpPr>
        <p:spPr>
          <a:xfrm flipV="1">
            <a:off x="7351142" y="2430760"/>
            <a:ext cx="101178" cy="612028"/>
          </a:xfrm>
          <a:prstGeom prst="line">
            <a:avLst/>
          </a:prstGeom>
          <a:ln w="19050" cmpd="sng">
            <a:solidFill>
              <a:srgbClr val="00B0F0"/>
            </a:solidFill>
            <a:head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Bank.png" descr="/Users/markusgoebl/Desktop/Aktuelles/Markus/UNIDO/PCP and IAIP Presentation/02_Bilder/Icons/Bank.png"/>
          <p:cNvPicPr>
            <a:picLocks noChangeAspect="1"/>
          </p:cNvPicPr>
          <p:nvPr/>
        </p:nvPicPr>
        <p:blipFill>
          <a:blip r:embed="rId28" r:link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64" y="2038293"/>
            <a:ext cx="360000" cy="360000"/>
          </a:xfrm>
          <a:prstGeom prst="rect">
            <a:avLst/>
          </a:prstGeom>
        </p:spPr>
      </p:pic>
      <p:pic>
        <p:nvPicPr>
          <p:cNvPr id="27" name="Bild 1" descr="Folie25.jpg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5" t="5548" r="84970" b="79376"/>
          <a:stretch/>
        </p:blipFill>
        <p:spPr>
          <a:xfrm>
            <a:off x="7967873" y="4455551"/>
            <a:ext cx="432000" cy="423481"/>
          </a:xfrm>
          <a:prstGeom prst="rect">
            <a:avLst/>
          </a:prstGeom>
          <a:noFill/>
        </p:spPr>
      </p:pic>
      <p:cxnSp>
        <p:nvCxnSpPr>
          <p:cNvPr id="28" name="Gerade Verbindung 30"/>
          <p:cNvCxnSpPr/>
          <p:nvPr/>
        </p:nvCxnSpPr>
        <p:spPr>
          <a:xfrm>
            <a:off x="7696594" y="4150434"/>
            <a:ext cx="331790" cy="368558"/>
          </a:xfrm>
          <a:prstGeom prst="line">
            <a:avLst/>
          </a:prstGeom>
          <a:ln w="19050" cmpd="sng">
            <a:solidFill>
              <a:srgbClr val="00B0F0"/>
            </a:solidFill>
            <a:head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31"/>
          <p:cNvCxnSpPr/>
          <p:nvPr/>
        </p:nvCxnSpPr>
        <p:spPr>
          <a:xfrm>
            <a:off x="7711182" y="3898451"/>
            <a:ext cx="461218" cy="0"/>
          </a:xfrm>
          <a:prstGeom prst="line">
            <a:avLst/>
          </a:prstGeom>
          <a:ln w="19050" cmpd="sng">
            <a:solidFill>
              <a:srgbClr val="00B0F0"/>
            </a:solidFill>
            <a:head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artners_2.png" descr="/Users/markusgoebl/Desktop/Aktuelles/Markus/UNIDO/PCP and IAIP Presentation/02_Bilder/Icons/Partners_2.png"/>
          <p:cNvPicPr>
            <a:picLocks noChangeAspect="1"/>
          </p:cNvPicPr>
          <p:nvPr/>
        </p:nvPicPr>
        <p:blipFill>
          <a:blip r:embed="rId24" r:link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48" y="3726904"/>
            <a:ext cx="360000" cy="360000"/>
          </a:xfrm>
          <a:prstGeom prst="rect">
            <a:avLst/>
          </a:prstGeom>
        </p:spPr>
      </p:pic>
      <p:cxnSp>
        <p:nvCxnSpPr>
          <p:cNvPr id="31" name="Gerade Verbindung 34"/>
          <p:cNvCxnSpPr/>
          <p:nvPr/>
        </p:nvCxnSpPr>
        <p:spPr>
          <a:xfrm flipV="1">
            <a:off x="7555656" y="3438872"/>
            <a:ext cx="443558" cy="318104"/>
          </a:xfrm>
          <a:prstGeom prst="line">
            <a:avLst/>
          </a:prstGeom>
          <a:ln w="19050" cmpd="sng">
            <a:solidFill>
              <a:srgbClr val="00B0F0"/>
            </a:solidFill>
            <a:head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Investment.png" descr="/Users/markusgoebl/Desktop/Aktuelles/Markus/UNIDO/PCP and IAIP Presentation/02_Bilder/Icons/Investment.png"/>
          <p:cNvPicPr>
            <a:picLocks noChangeAspect="1"/>
          </p:cNvPicPr>
          <p:nvPr/>
        </p:nvPicPr>
        <p:blipFill>
          <a:blip r:embed="rId26" r:link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424" y="3176847"/>
            <a:ext cx="360000" cy="360000"/>
          </a:xfrm>
          <a:prstGeom prst="rect">
            <a:avLst/>
          </a:prstGeom>
        </p:spPr>
      </p:pic>
      <p:cxnSp>
        <p:nvCxnSpPr>
          <p:cNvPr id="33" name="Gerade Verbindung 37"/>
          <p:cNvCxnSpPr/>
          <p:nvPr/>
        </p:nvCxnSpPr>
        <p:spPr>
          <a:xfrm flipV="1">
            <a:off x="7407015" y="2718792"/>
            <a:ext cx="560858" cy="1008112"/>
          </a:xfrm>
          <a:prstGeom prst="line">
            <a:avLst/>
          </a:prstGeom>
          <a:ln w="19050" cmpd="sng">
            <a:solidFill>
              <a:srgbClr val="00B0F0"/>
            </a:solidFill>
            <a:head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8"/>
          <p:cNvCxnSpPr/>
          <p:nvPr/>
        </p:nvCxnSpPr>
        <p:spPr>
          <a:xfrm flipH="1" flipV="1">
            <a:off x="7101343" y="3294817"/>
            <a:ext cx="42878" cy="468050"/>
          </a:xfrm>
          <a:prstGeom prst="line">
            <a:avLst/>
          </a:prstGeom>
          <a:ln w="19050" cmpd="sng">
            <a:solidFill>
              <a:srgbClr val="00B0F0"/>
            </a:solidFill>
            <a:head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Bank.png" descr="/Users/markusgoebl/Desktop/Aktuelles/Markus/UNIDO/PCP and IAIP Presentation/02_Bilder/Icons/Bank.png"/>
          <p:cNvPicPr>
            <a:picLocks noChangeAspect="1"/>
          </p:cNvPicPr>
          <p:nvPr/>
        </p:nvPicPr>
        <p:blipFill>
          <a:blip r:embed="rId28" r:link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898792"/>
            <a:ext cx="360000" cy="360000"/>
          </a:xfrm>
          <a:prstGeom prst="rect">
            <a:avLst/>
          </a:prstGeom>
        </p:spPr>
      </p:pic>
      <p:cxnSp>
        <p:nvCxnSpPr>
          <p:cNvPr id="36" name="Gerade Verbindung 41"/>
          <p:cNvCxnSpPr/>
          <p:nvPr/>
        </p:nvCxnSpPr>
        <p:spPr>
          <a:xfrm flipH="1" flipV="1">
            <a:off x="5638800" y="4114800"/>
            <a:ext cx="1237456" cy="8518"/>
          </a:xfrm>
          <a:prstGeom prst="line">
            <a:avLst/>
          </a:prstGeom>
          <a:ln w="19050" cmpd="sng">
            <a:solidFill>
              <a:srgbClr val="00B0F0"/>
            </a:solidFill>
            <a:head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Bubble_CP2_0002_Ebenenkomp.-3.png" descr="/Users/markusgoebl/Desktop/Aktuelles/Markus/UNIDO/PCP and IAIP Presentation/02_Bilder/PCP/Bubble_CP2/Bubble_CP2_0002_Ebenenkomp.-3.png"/>
          <p:cNvPicPr>
            <a:picLocks noChangeAspect="1"/>
          </p:cNvPicPr>
          <p:nvPr/>
        </p:nvPicPr>
        <p:blipFill>
          <a:blip r:embed="rId30" r:link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88" y="3830912"/>
            <a:ext cx="576000" cy="576000"/>
          </a:xfrm>
          <a:prstGeom prst="rect">
            <a:avLst/>
          </a:prstGeom>
        </p:spPr>
      </p:pic>
      <p:sp>
        <p:nvSpPr>
          <p:cNvPr id="38" name="Content Placeholder 2"/>
          <p:cNvSpPr txBox="1">
            <a:spLocks/>
          </p:cNvSpPr>
          <p:nvPr/>
        </p:nvSpPr>
        <p:spPr>
          <a:xfrm>
            <a:off x="334248" y="3810000"/>
            <a:ext cx="1073071" cy="16633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078AC5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514350" indent="-18288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57250" indent="-18288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00150" indent="-18288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543050" indent="-18288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 fontAlgn="base">
              <a:spcBef>
                <a:spcPts val="750"/>
              </a:spcBef>
              <a:spcAft>
                <a:spcPct val="0"/>
              </a:spcAft>
              <a:buClrTx/>
              <a:buNone/>
            </a:pPr>
            <a:r>
              <a:rPr lang="de-DE" sz="1200" b="1" dirty="0">
                <a:solidFill>
                  <a:srgbClr val="0698DF"/>
                </a:solidFill>
              </a:rPr>
              <a:t>p</a:t>
            </a:r>
            <a:r>
              <a:rPr lang="de-DE" sz="1200" b="1" dirty="0" smtClean="0">
                <a:solidFill>
                  <a:srgbClr val="0698DF"/>
                </a:solidFill>
              </a:rPr>
              <a:t>roject </a:t>
            </a:r>
            <a:r>
              <a:rPr lang="de-DE" sz="1200" b="1" dirty="0">
                <a:solidFill>
                  <a:srgbClr val="0698DF"/>
                </a:solidFill>
              </a:rPr>
              <a:t/>
            </a:r>
            <a:br>
              <a:rPr lang="de-DE" sz="1200" b="1" dirty="0">
                <a:solidFill>
                  <a:srgbClr val="0698DF"/>
                </a:solidFill>
              </a:rPr>
            </a:br>
            <a:r>
              <a:rPr lang="de-DE" sz="1200" b="1" dirty="0">
                <a:solidFill>
                  <a:srgbClr val="0698DF"/>
                </a:solidFill>
              </a:rPr>
              <a:t>development /</a:t>
            </a:r>
            <a:br>
              <a:rPr lang="de-DE" sz="1200" b="1" dirty="0">
                <a:solidFill>
                  <a:srgbClr val="0698DF"/>
                </a:solidFill>
              </a:rPr>
            </a:br>
            <a:r>
              <a:rPr lang="de-DE" sz="1200" b="1" dirty="0">
                <a:solidFill>
                  <a:srgbClr val="0698DF"/>
                </a:solidFill>
              </a:rPr>
              <a:t>Identification</a:t>
            </a:r>
          </a:p>
          <a:p>
            <a:pPr marL="0" lvl="1" indent="0" fontAlgn="base">
              <a:spcBef>
                <a:spcPts val="750"/>
              </a:spcBef>
              <a:spcAft>
                <a:spcPct val="0"/>
              </a:spcAft>
              <a:buClrTx/>
              <a:buNone/>
            </a:pPr>
            <a:r>
              <a:rPr lang="de-DE" sz="1200" b="1" dirty="0">
                <a:solidFill>
                  <a:srgbClr val="0698DF"/>
                </a:solidFill>
              </a:rPr>
              <a:t>• </a:t>
            </a:r>
            <a:r>
              <a:rPr lang="en-US" sz="1200" b="1" dirty="0">
                <a:solidFill>
                  <a:schemeClr val="bg2">
                    <a:lumMod val="25000"/>
                  </a:schemeClr>
                </a:solidFill>
              </a:rPr>
              <a:t>30–50.000$</a:t>
            </a:r>
            <a:r>
              <a:rPr lang="en-US" sz="1200" b="1" dirty="0">
                <a:solidFill>
                  <a:srgbClr val="0698DF"/>
                </a:solidFill>
              </a:rPr>
              <a:t/>
            </a:r>
            <a:br>
              <a:rPr lang="en-US" sz="1200" b="1" dirty="0">
                <a:solidFill>
                  <a:srgbClr val="0698DF"/>
                </a:solidFill>
              </a:rPr>
            </a:br>
            <a:r>
              <a:rPr lang="de-DE" sz="1200" b="1" dirty="0">
                <a:solidFill>
                  <a:srgbClr val="0698DF"/>
                </a:solidFill>
              </a:rPr>
              <a:t>• </a:t>
            </a:r>
            <a:r>
              <a:rPr lang="en-US" sz="1200" b="1" dirty="0">
                <a:solidFill>
                  <a:schemeClr val="bg2">
                    <a:lumMod val="25000"/>
                  </a:schemeClr>
                </a:solidFill>
              </a:rPr>
              <a:t>Resources:</a:t>
            </a:r>
            <a:br>
              <a:rPr lang="en-US" sz="12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1200" b="1" dirty="0" smtClean="0">
                <a:solidFill>
                  <a:schemeClr val="bg2">
                    <a:lumMod val="25000"/>
                  </a:schemeClr>
                </a:solidFill>
              </a:rPr>
              <a:t>UNIDO </a:t>
            </a:r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(seed money)</a:t>
            </a:r>
          </a:p>
          <a:p>
            <a:pPr marL="0" lvl="1" indent="0" fontAlgn="base">
              <a:spcBef>
                <a:spcPts val="750"/>
              </a:spcBef>
              <a:spcAft>
                <a:spcPct val="0"/>
              </a:spcAft>
              <a:buClrTx/>
              <a:buNone/>
            </a:pPr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1421833" y="3843728"/>
            <a:ext cx="1224136" cy="2176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078AC5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514350" indent="-18288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57250" indent="-18288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00150" indent="-18288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543050" indent="-18288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 fontAlgn="base">
              <a:spcBef>
                <a:spcPts val="75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r>
              <a:rPr lang="de-DE" sz="1200" b="1" dirty="0">
                <a:solidFill>
                  <a:srgbClr val="0698DF"/>
                </a:solidFill>
              </a:rPr>
              <a:t>p</a:t>
            </a:r>
            <a:r>
              <a:rPr lang="de-DE" sz="1200" b="1" dirty="0" smtClean="0">
                <a:solidFill>
                  <a:srgbClr val="0698DF"/>
                </a:solidFill>
              </a:rPr>
              <a:t>roject</a:t>
            </a:r>
            <a:r>
              <a:rPr lang="de-DE" sz="1200" b="1" dirty="0">
                <a:solidFill>
                  <a:srgbClr val="0698DF"/>
                </a:solidFill>
              </a:rPr>
              <a:t/>
            </a:r>
            <a:br>
              <a:rPr lang="de-DE" sz="1200" b="1" dirty="0">
                <a:solidFill>
                  <a:srgbClr val="0698DF"/>
                </a:solidFill>
              </a:rPr>
            </a:br>
            <a:r>
              <a:rPr lang="de-DE" sz="1200" b="1" dirty="0">
                <a:solidFill>
                  <a:srgbClr val="0698DF"/>
                </a:solidFill>
              </a:rPr>
              <a:t>program /</a:t>
            </a:r>
            <a:br>
              <a:rPr lang="de-DE" sz="1200" b="1" dirty="0">
                <a:solidFill>
                  <a:srgbClr val="0698DF"/>
                </a:solidFill>
              </a:rPr>
            </a:br>
            <a:r>
              <a:rPr lang="de-DE" sz="1200" b="1" dirty="0">
                <a:solidFill>
                  <a:srgbClr val="0698DF"/>
                </a:solidFill>
              </a:rPr>
              <a:t>Implementation</a:t>
            </a:r>
          </a:p>
          <a:p>
            <a:pPr marL="0" lvl="1" indent="0" algn="ctr" fontAlgn="base">
              <a:spcBef>
                <a:spcPts val="75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r>
              <a:rPr lang="de-DE" sz="1200" b="1" dirty="0">
                <a:solidFill>
                  <a:srgbClr val="0698DF"/>
                </a:solidFill>
              </a:rPr>
              <a:t>•</a:t>
            </a:r>
            <a:r>
              <a:rPr lang="de-DE" sz="1200" dirty="0">
                <a:solidFill>
                  <a:srgbClr val="0698DF"/>
                </a:solidFill>
              </a:rPr>
              <a:t> </a:t>
            </a:r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1–5 Mio.$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de-DE" sz="1200" b="1" dirty="0">
                <a:solidFill>
                  <a:srgbClr val="0698DF"/>
                </a:solidFill>
              </a:rPr>
              <a:t>•</a:t>
            </a:r>
            <a:r>
              <a:rPr lang="de-DE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Resources:</a:t>
            </a:r>
            <a:b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UNIDO, donors (government,</a:t>
            </a:r>
            <a:b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public and private partners) </a:t>
            </a:r>
          </a:p>
        </p:txBody>
      </p:sp>
      <p:pic>
        <p:nvPicPr>
          <p:cNvPr id="40" name="Bubble_CP2_0002_Ebenenkomp.-3.png" descr="/Users/markusgoebl/Desktop/Aktuelles/Markus/UNIDO/PCP and IAIP Presentation/02_Bilder/PCP/Bubble_CP2/Bubble_CP2_0002_Ebenenkomp.-3.png"/>
          <p:cNvPicPr>
            <a:picLocks noChangeAspect="1"/>
          </p:cNvPicPr>
          <p:nvPr/>
        </p:nvPicPr>
        <p:blipFill>
          <a:blip r:embed="rId30" r:link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744" y="3124200"/>
            <a:ext cx="576000" cy="576000"/>
          </a:xfrm>
          <a:prstGeom prst="rect">
            <a:avLst/>
          </a:prstGeom>
        </p:spPr>
      </p:pic>
      <p:pic>
        <p:nvPicPr>
          <p:cNvPr id="41" name="Bubble_CP2_0000_Ebenenkomp.-1.png" descr="/Users/markusgoebl/Desktop/Aktuelles/Markus/UNIDO/PCP and IAIP Presentation/02_Bilder/PCP/Bubble_CP2/Bubble_CP2_0000_Ebenenkomp.-1.png"/>
          <p:cNvPicPr>
            <a:picLocks noChangeAspect="1"/>
          </p:cNvPicPr>
          <p:nvPr/>
        </p:nvPicPr>
        <p:blipFill>
          <a:blip r:embed="rId32" r:link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048000"/>
            <a:ext cx="576000" cy="576000"/>
          </a:xfrm>
          <a:prstGeom prst="rect">
            <a:avLst/>
          </a:prstGeom>
        </p:spPr>
      </p:pic>
      <p:pic>
        <p:nvPicPr>
          <p:cNvPr id="42" name="Bubble_CP2_0002_Ebenenkomp.-3.png" descr="/Users/markusgoebl/Desktop/Aktuelles/Markus/UNIDO/PCP and IAIP Presentation/02_Bilder/PCP/Bubble_CP2/Bubble_CP2_0002_Ebenenkomp.-3.png"/>
          <p:cNvPicPr>
            <a:picLocks noChangeAspect="1"/>
          </p:cNvPicPr>
          <p:nvPr/>
        </p:nvPicPr>
        <p:blipFill>
          <a:blip r:embed="rId30" r:link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843728"/>
            <a:ext cx="576000" cy="576000"/>
          </a:xfrm>
          <a:prstGeom prst="rect">
            <a:avLst/>
          </a:prstGeom>
        </p:spPr>
      </p:pic>
      <p:pic>
        <p:nvPicPr>
          <p:cNvPr id="43" name="Bubble_CP2_0000_Ebenenkomp.-1.png" descr="/Users/markusgoebl/Desktop/Aktuelles/Markus/UNIDO/PCP and IAIP Presentation/02_Bilder/PCP/Bubble_CP2/Bubble_CP2_0000_Ebenenkomp.-1.png"/>
          <p:cNvPicPr>
            <a:picLocks noChangeAspect="1"/>
          </p:cNvPicPr>
          <p:nvPr/>
        </p:nvPicPr>
        <p:blipFill>
          <a:blip r:embed="rId32" r:link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800" y="3691200"/>
            <a:ext cx="576000" cy="576000"/>
          </a:xfrm>
          <a:prstGeom prst="rect">
            <a:avLst/>
          </a:prstGeom>
        </p:spPr>
      </p:pic>
      <p:sp>
        <p:nvSpPr>
          <p:cNvPr id="44" name="Content Placeholder 2"/>
          <p:cNvSpPr txBox="1">
            <a:spLocks/>
          </p:cNvSpPr>
          <p:nvPr/>
        </p:nvSpPr>
        <p:spPr>
          <a:xfrm>
            <a:off x="3200400" y="4419600"/>
            <a:ext cx="1143744" cy="16633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078AC5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514350" indent="-18288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57250" indent="-18288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00150" indent="-18288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543050" indent="-18288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 fontAlgn="base">
              <a:spcBef>
                <a:spcPts val="75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r>
              <a:rPr lang="de-DE" sz="1200" b="1" dirty="0">
                <a:solidFill>
                  <a:srgbClr val="0698DF"/>
                </a:solidFill>
              </a:rPr>
              <a:t>p</a:t>
            </a:r>
            <a:r>
              <a:rPr lang="de-DE" sz="1200" b="1" dirty="0" smtClean="0">
                <a:solidFill>
                  <a:srgbClr val="0698DF"/>
                </a:solidFill>
              </a:rPr>
              <a:t>roject </a:t>
            </a:r>
            <a:r>
              <a:rPr lang="de-DE" sz="1200" b="1" dirty="0">
                <a:solidFill>
                  <a:srgbClr val="0698DF"/>
                </a:solidFill>
              </a:rPr>
              <a:t/>
            </a:r>
            <a:br>
              <a:rPr lang="de-DE" sz="1200" b="1" dirty="0">
                <a:solidFill>
                  <a:srgbClr val="0698DF"/>
                </a:solidFill>
              </a:rPr>
            </a:br>
            <a:r>
              <a:rPr lang="de-DE" sz="1200" b="1" dirty="0">
                <a:solidFill>
                  <a:srgbClr val="0698DF"/>
                </a:solidFill>
              </a:rPr>
              <a:t>development /</a:t>
            </a:r>
            <a:br>
              <a:rPr lang="de-DE" sz="1200" b="1" dirty="0">
                <a:solidFill>
                  <a:srgbClr val="0698DF"/>
                </a:solidFill>
              </a:rPr>
            </a:br>
            <a:r>
              <a:rPr lang="de-DE" sz="1200" b="1" dirty="0">
                <a:solidFill>
                  <a:srgbClr val="0698DF"/>
                </a:solidFill>
              </a:rPr>
              <a:t>Identification</a:t>
            </a:r>
          </a:p>
          <a:p>
            <a:pPr marL="0" lvl="1" indent="0" fontAlgn="base">
              <a:spcBef>
                <a:spcPts val="750"/>
              </a:spcBef>
              <a:spcAft>
                <a:spcPct val="0"/>
              </a:spcAft>
              <a:buClrTx/>
              <a:buNone/>
            </a:pPr>
            <a:r>
              <a:rPr lang="de-DE" sz="1200" b="1" dirty="0">
                <a:solidFill>
                  <a:srgbClr val="0698DF"/>
                </a:solidFill>
              </a:rPr>
              <a:t>•</a:t>
            </a:r>
            <a:r>
              <a:rPr lang="de-DE" sz="1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30–50.000</a:t>
            </a:r>
            <a:r>
              <a:rPr lang="en-US" sz="1200" b="1" dirty="0" smtClean="0">
                <a:solidFill>
                  <a:prstClr val="black"/>
                </a:solidFill>
              </a:rPr>
              <a:t>$</a:t>
            </a:r>
          </a:p>
          <a:p>
            <a:pPr marL="0" lvl="1" indent="0" fontAlgn="base">
              <a:spcBef>
                <a:spcPts val="750"/>
              </a:spcBef>
              <a:spcAft>
                <a:spcPct val="0"/>
              </a:spcAft>
              <a:buClrTx/>
              <a:buNone/>
            </a:pPr>
            <a:r>
              <a:rPr lang="de-DE" sz="1200" b="1" dirty="0" smtClean="0">
                <a:solidFill>
                  <a:srgbClr val="0698DF"/>
                </a:solidFill>
              </a:rPr>
              <a:t>•</a:t>
            </a:r>
            <a:r>
              <a:rPr lang="de-DE" sz="1200" dirty="0" smtClean="0">
                <a:solidFill>
                  <a:srgbClr val="0698DF"/>
                </a:solidFill>
              </a:rPr>
              <a:t> </a:t>
            </a:r>
            <a:r>
              <a:rPr lang="en-US" sz="12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Resources:</a:t>
            </a:r>
            <a:endParaRPr lang="en-US" sz="12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1" indent="0" fontAlgn="base">
              <a:spcBef>
                <a:spcPts val="750"/>
              </a:spcBef>
              <a:spcAft>
                <a:spcPct val="0"/>
              </a:spcAft>
              <a:buClrTx/>
              <a:buNone/>
            </a:pPr>
            <a:r>
              <a:rPr lang="en-US" sz="12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UNIDO (seed money)</a:t>
            </a:r>
            <a:endParaRPr lang="en-US" sz="12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4670091" y="4578785"/>
            <a:ext cx="1486085" cy="18220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078AC5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514350" indent="-18288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57250" indent="-18288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00150" indent="-18288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543050" indent="-18288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fontAlgn="base">
              <a:spcBef>
                <a:spcPts val="750"/>
              </a:spcBef>
              <a:spcAft>
                <a:spcPct val="0"/>
              </a:spcAft>
              <a:buClrTx/>
              <a:buNone/>
            </a:pPr>
            <a:r>
              <a:rPr lang="de-DE" sz="1200" b="1" dirty="0">
                <a:solidFill>
                  <a:srgbClr val="0698DF"/>
                </a:solidFill>
              </a:rPr>
              <a:t>p</a:t>
            </a:r>
            <a:r>
              <a:rPr lang="de-DE" sz="1200" b="1" dirty="0" smtClean="0">
                <a:solidFill>
                  <a:srgbClr val="0698DF"/>
                </a:solidFill>
              </a:rPr>
              <a:t>roject / program </a:t>
            </a:r>
            <a:r>
              <a:rPr lang="de-DE" sz="1200" b="1" dirty="0">
                <a:solidFill>
                  <a:srgbClr val="0698DF"/>
                </a:solidFill>
              </a:rPr>
              <a:t/>
            </a:r>
            <a:br>
              <a:rPr lang="de-DE" sz="1200" b="1" dirty="0">
                <a:solidFill>
                  <a:srgbClr val="0698DF"/>
                </a:solidFill>
              </a:rPr>
            </a:br>
            <a:r>
              <a:rPr lang="de-DE" sz="1200" b="1" dirty="0">
                <a:solidFill>
                  <a:srgbClr val="0698DF"/>
                </a:solidFill>
              </a:rPr>
              <a:t>Implementation</a:t>
            </a:r>
          </a:p>
          <a:p>
            <a:pPr marL="0" lvl="1" indent="0" fontAlgn="base">
              <a:spcBef>
                <a:spcPts val="750"/>
              </a:spcBef>
              <a:spcAft>
                <a:spcPct val="0"/>
              </a:spcAft>
              <a:buClrTx/>
              <a:buNone/>
            </a:pPr>
            <a:r>
              <a:rPr lang="de-DE" sz="1100" b="1" dirty="0">
                <a:solidFill>
                  <a:srgbClr val="0698DF"/>
                </a:solidFill>
              </a:rPr>
              <a:t>• </a:t>
            </a:r>
            <a:r>
              <a:rPr lang="en-US" sz="1200" b="1" dirty="0">
                <a:solidFill>
                  <a:schemeClr val="bg2">
                    <a:lumMod val="25000"/>
                  </a:schemeClr>
                </a:solidFill>
              </a:rPr>
              <a:t>1–5 Mio.$</a:t>
            </a:r>
            <a:r>
              <a:rPr lang="en-US" sz="1200" b="1" dirty="0">
                <a:solidFill>
                  <a:srgbClr val="0698DF"/>
                </a:solidFill>
              </a:rPr>
              <a:t/>
            </a:r>
            <a:br>
              <a:rPr lang="en-US" sz="1200" b="1" dirty="0">
                <a:solidFill>
                  <a:srgbClr val="0698DF"/>
                </a:solidFill>
              </a:rPr>
            </a:br>
            <a:r>
              <a:rPr lang="de-DE" sz="1200" b="1" dirty="0">
                <a:solidFill>
                  <a:srgbClr val="0698DF"/>
                </a:solidFill>
              </a:rPr>
              <a:t>• </a:t>
            </a:r>
            <a:r>
              <a:rPr lang="en-US" sz="1200" b="1" dirty="0">
                <a:solidFill>
                  <a:schemeClr val="bg2">
                    <a:lumMod val="25000"/>
                  </a:schemeClr>
                </a:solidFill>
              </a:rPr>
              <a:t>Resources:</a:t>
            </a:r>
            <a:br>
              <a:rPr lang="en-US" sz="12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1200" b="1" dirty="0">
                <a:solidFill>
                  <a:schemeClr val="bg2">
                    <a:lumMod val="25000"/>
                  </a:schemeClr>
                </a:solidFill>
              </a:rPr>
              <a:t>UNIDO, donors (government,</a:t>
            </a:r>
            <a:br>
              <a:rPr lang="en-US" sz="12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1200" b="1" dirty="0">
                <a:solidFill>
                  <a:schemeClr val="bg2">
                    <a:lumMod val="25000"/>
                  </a:schemeClr>
                </a:solidFill>
              </a:rPr>
              <a:t>public and private partners) </a:t>
            </a:r>
          </a:p>
        </p:txBody>
      </p:sp>
    </p:spTree>
    <p:extLst>
      <p:ext uri="{BB962C8B-B14F-4D97-AF65-F5344CB8AC3E}">
        <p14:creationId xmlns:p14="http://schemas.microsoft.com/office/powerpoint/2010/main" val="206975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7903790" cy="504056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rgbClr val="079BE0"/>
                </a:solidFill>
              </a:rPr>
              <a:t>The way forward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xmlns="" id="{28F3BB3A-4364-4D92-B2F9-273FA57D7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47800"/>
            <a:ext cx="8712968" cy="4876800"/>
          </a:xfrm>
        </p:spPr>
        <p:txBody>
          <a:bodyPr>
            <a:noAutofit/>
          </a:bodyPr>
          <a:lstStyle/>
          <a:p>
            <a:pPr algn="just">
              <a:buClr>
                <a:srgbClr val="079BE0"/>
              </a:buClr>
            </a:pPr>
            <a:endParaRPr lang="en-US" sz="1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>
              <a:buClr>
                <a:srgbClr val="079BE0"/>
              </a:buClr>
            </a:pPr>
            <a:r>
              <a:rPr lang="en-US" sz="2000" dirty="0" smtClean="0">
                <a:solidFill>
                  <a:srgbClr val="079BE0"/>
                </a:solidFill>
              </a:rPr>
              <a:t>Further </a:t>
            </a:r>
            <a:r>
              <a:rPr lang="en-US" sz="2000" dirty="0">
                <a:solidFill>
                  <a:srgbClr val="079BE0"/>
                </a:solidFill>
              </a:rPr>
              <a:t>develop synergies between all relevant partners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especially the Private Sector in order</a:t>
            </a:r>
            <a:r>
              <a:rPr lang="en-US" sz="2000" dirty="0">
                <a:solidFill>
                  <a:srgbClr val="079BE0"/>
                </a:solidFill>
              </a:rPr>
              <a:t> to harvest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 the necessary </a:t>
            </a:r>
            <a:r>
              <a:rPr lang="en-US" sz="2000" dirty="0">
                <a:solidFill>
                  <a:srgbClr val="079BE0"/>
                </a:solidFill>
              </a:rPr>
              <a:t>resources and ensure </a:t>
            </a:r>
            <a:r>
              <a:rPr lang="en-US" sz="2000" dirty="0" smtClean="0">
                <a:solidFill>
                  <a:srgbClr val="079BE0"/>
                </a:solidFill>
              </a:rPr>
              <a:t> greater financing  .</a:t>
            </a:r>
          </a:p>
          <a:p>
            <a:pPr algn="just">
              <a:buClr>
                <a:srgbClr val="079BE0"/>
              </a:buClr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Upscale</a:t>
            </a:r>
            <a:r>
              <a:rPr lang="en-US" sz="2000" dirty="0" smtClean="0">
                <a:solidFill>
                  <a:srgbClr val="079BE0"/>
                </a:solidFill>
              </a:rPr>
              <a:t> multipartite </a:t>
            </a:r>
            <a:r>
              <a:rPr lang="en-US" sz="2000" dirty="0">
                <a:solidFill>
                  <a:srgbClr val="079BE0"/>
                </a:solidFill>
              </a:rPr>
              <a:t>innovative partnerships </a:t>
            </a:r>
            <a:r>
              <a:rPr lang="en-US" sz="2000" dirty="0" smtClean="0">
                <a:solidFill>
                  <a:srgbClr val="079BE0"/>
                </a:solidFill>
              </a:rPr>
              <a:t> .</a:t>
            </a:r>
            <a:endParaRPr lang="en-US" sz="2000" dirty="0">
              <a:solidFill>
                <a:srgbClr val="079BE0"/>
              </a:solidFill>
            </a:endParaRPr>
          </a:p>
          <a:p>
            <a:pPr algn="just">
              <a:buClr>
                <a:srgbClr val="079BE0"/>
              </a:buClr>
            </a:pPr>
            <a:endParaRPr lang="en-US" sz="100" dirty="0">
              <a:solidFill>
                <a:schemeClr val="bg2">
                  <a:lumMod val="25000"/>
                </a:schemeClr>
              </a:solidFill>
            </a:endParaRPr>
          </a:p>
          <a:p>
            <a:pPr algn="just">
              <a:buClr>
                <a:srgbClr val="079BE0"/>
              </a:buClr>
            </a:pPr>
            <a:r>
              <a:rPr lang="en-US" sz="2000" dirty="0">
                <a:solidFill>
                  <a:srgbClr val="079BE0"/>
                </a:solidFill>
              </a:rPr>
              <a:t>Mainstreaming sustainable and inclusive industrialization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within National and Regional policies </a:t>
            </a:r>
            <a:r>
              <a:rPr lang="en-US" sz="2000" dirty="0">
                <a:solidFill>
                  <a:srgbClr val="079BE0"/>
                </a:solidFill>
              </a:rPr>
              <a:t>to boost the graduation process</a:t>
            </a:r>
          </a:p>
          <a:p>
            <a:pPr algn="just">
              <a:buClr>
                <a:srgbClr val="079BE0"/>
              </a:buClr>
            </a:pPr>
            <a:r>
              <a:rPr lang="en-US" sz="2000" dirty="0" smtClean="0">
                <a:solidFill>
                  <a:srgbClr val="079BE0"/>
                </a:solidFill>
              </a:rPr>
              <a:t>Foster </a:t>
            </a:r>
            <a:r>
              <a:rPr lang="en-US" sz="2000" dirty="0">
                <a:solidFill>
                  <a:srgbClr val="079BE0"/>
                </a:solidFill>
              </a:rPr>
              <a:t>the inclusion of the vulnerable segments of the population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, especially </a:t>
            </a:r>
            <a:r>
              <a:rPr lang="en-US" sz="2000" dirty="0">
                <a:solidFill>
                  <a:srgbClr val="079BE0"/>
                </a:solidFill>
              </a:rPr>
              <a:t>youth and </a:t>
            </a:r>
            <a:r>
              <a:rPr lang="en-US" sz="2000" dirty="0" smtClean="0">
                <a:solidFill>
                  <a:srgbClr val="079BE0"/>
                </a:solidFill>
              </a:rPr>
              <a:t>women.</a:t>
            </a:r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  <a:p>
            <a:pPr algn="just">
              <a:buClr>
                <a:srgbClr val="079BE0"/>
              </a:buClr>
            </a:pPr>
            <a:endParaRPr lang="en-US" sz="100" dirty="0">
              <a:solidFill>
                <a:schemeClr val="bg2">
                  <a:lumMod val="25000"/>
                </a:schemeClr>
              </a:solidFill>
            </a:endParaRPr>
          </a:p>
          <a:p>
            <a:pPr algn="just">
              <a:buClr>
                <a:srgbClr val="079BE0"/>
              </a:buClr>
            </a:pPr>
            <a:endParaRPr lang="en-US" sz="100" dirty="0">
              <a:solidFill>
                <a:srgbClr val="079BE0"/>
              </a:solidFill>
            </a:endParaRPr>
          </a:p>
          <a:p>
            <a:pPr algn="just">
              <a:buClr>
                <a:srgbClr val="079BE0"/>
              </a:buClr>
            </a:pPr>
            <a:r>
              <a:rPr lang="en-US" sz="2000" dirty="0" smtClean="0">
                <a:solidFill>
                  <a:srgbClr val="079BE0"/>
                </a:solidFill>
              </a:rPr>
              <a:t>.Encourage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000" dirty="0">
                <a:solidFill>
                  <a:srgbClr val="079BE0"/>
                </a:solidFill>
              </a:rPr>
              <a:t>circular economic production methods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 to mitigate industrialization’s environmental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impacts.</a:t>
            </a:r>
            <a:endParaRPr lang="en-US" sz="2000" dirty="0">
              <a:solidFill>
                <a:srgbClr val="079BE0"/>
              </a:solidFill>
            </a:endParaRPr>
          </a:p>
          <a:p>
            <a:pPr algn="just">
              <a:buClr>
                <a:srgbClr val="079BE0"/>
              </a:buClr>
            </a:pPr>
            <a:r>
              <a:rPr lang="en-US" sz="2000" dirty="0" smtClean="0">
                <a:solidFill>
                  <a:srgbClr val="079BE0"/>
                </a:solidFill>
              </a:rPr>
              <a:t>Agree </a:t>
            </a:r>
            <a:r>
              <a:rPr lang="en-US" sz="2000" dirty="0">
                <a:solidFill>
                  <a:srgbClr val="079BE0"/>
                </a:solidFill>
              </a:rPr>
              <a:t>on the 7th LDC declaration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to further align and strengthen complementarities between all recent frameworks</a:t>
            </a:r>
            <a:r>
              <a:rPr lang="en-US" sz="2000" dirty="0">
                <a:solidFill>
                  <a:srgbClr val="079BE0"/>
                </a:solidFill>
              </a:rPr>
              <a:t> to ensure growth and inclusiveness for </a:t>
            </a:r>
            <a:r>
              <a:rPr lang="en-US" sz="2000" dirty="0" smtClean="0">
                <a:solidFill>
                  <a:srgbClr val="079BE0"/>
                </a:solidFill>
              </a:rPr>
              <a:t>all.</a:t>
            </a:r>
            <a:endParaRPr lang="en-US" sz="2000" dirty="0">
              <a:solidFill>
                <a:srgbClr val="079B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09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1684</TotalTime>
  <Words>661</Words>
  <Application>Microsoft Office PowerPoint</Application>
  <PresentationFormat>On-screen Show (4:3)</PresentationFormat>
  <Paragraphs>148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Office Theme</vt:lpstr>
      <vt:lpstr>1_Office Theme</vt:lpstr>
      <vt:lpstr>2_Office Theme</vt:lpstr>
      <vt:lpstr>UNIDO‘s 7th LDC Ministerial Conference</vt:lpstr>
      <vt:lpstr>Context:</vt:lpstr>
      <vt:lpstr>Needs towards sustainable graduation </vt:lpstr>
      <vt:lpstr>Inclusive and Sustainable Industrial Development</vt:lpstr>
      <vt:lpstr>ISID and the IPoA:</vt:lpstr>
      <vt:lpstr>ISID as a global priority: </vt:lpstr>
      <vt:lpstr>The pivotal role of partnerships  </vt:lpstr>
      <vt:lpstr>PowerPoint Presentation</vt:lpstr>
      <vt:lpstr>The way forward</vt:lpstr>
      <vt:lpstr>Thank you for your kind attention!</vt:lpstr>
    </vt:vector>
  </TitlesOfParts>
  <Company>UNIDO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UNIDO‘s 7th LDC Ministerial Conference</dc:title>
  <dc:creator>HUGUENARD, Yann</dc:creator>
  <cp:lastModifiedBy>GERTAN, Shirel</cp:lastModifiedBy>
  <cp:revision>38</cp:revision>
  <dcterms:created xsi:type="dcterms:W3CDTF">2017-11-09T14:06:26Z</dcterms:created>
  <dcterms:modified xsi:type="dcterms:W3CDTF">2017-12-01T09:47:56Z</dcterms:modified>
</cp:coreProperties>
</file>