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120_34AD667E.xml" ContentType="application/vnd.ms-powerpoint.comments+xml"/>
  <Override PartName="/ppt/notesSlides/notesSlide7.xml" ContentType="application/vnd.openxmlformats-officedocument.presentationml.notesSlide+xml"/>
  <Override PartName="/ppt/comments/modernComment_122_957ECDDF.xml" ContentType="application/vnd.ms-powerpoint.comment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omments/modernComment_1C9_9BF6FF1.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comments/modernComment_124_0.xml" ContentType="application/vnd.ms-powerpoint.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modernComment_112_0.xml" ContentType="application/vnd.ms-powerpoint.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modernComment_1CC_D843B0EF.xml" ContentType="application/vnd.ms-powerpoint.comment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modernComment_1BB_1CFC7E0B.xml" ContentType="application/vnd.ms-powerpoint.comments+xml"/>
  <Override PartName="/ppt/charts/chart4.xml" ContentType="application/vnd.openxmlformats-officedocument.drawingml.chart+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42"/>
  </p:notesMasterIdLst>
  <p:handoutMasterIdLst>
    <p:handoutMasterId r:id="rId43"/>
  </p:handoutMasterIdLst>
  <p:sldIdLst>
    <p:sldId id="291" r:id="rId2"/>
    <p:sldId id="257" r:id="rId3"/>
    <p:sldId id="461" r:id="rId4"/>
    <p:sldId id="423" r:id="rId5"/>
    <p:sldId id="458" r:id="rId6"/>
    <p:sldId id="288" r:id="rId7"/>
    <p:sldId id="290" r:id="rId8"/>
    <p:sldId id="442" r:id="rId9"/>
    <p:sldId id="457" r:id="rId10"/>
    <p:sldId id="292" r:id="rId11"/>
    <p:sldId id="462" r:id="rId12"/>
    <p:sldId id="266" r:id="rId13"/>
    <p:sldId id="463" r:id="rId14"/>
    <p:sldId id="274" r:id="rId15"/>
    <p:sldId id="294" r:id="rId16"/>
    <p:sldId id="464" r:id="rId17"/>
    <p:sldId id="295" r:id="rId18"/>
    <p:sldId id="459" r:id="rId19"/>
    <p:sldId id="296" r:id="rId20"/>
    <p:sldId id="460" r:id="rId21"/>
    <p:sldId id="261" r:id="rId22"/>
    <p:sldId id="286" r:id="rId23"/>
    <p:sldId id="421" r:id="rId24"/>
    <p:sldId id="320" r:id="rId25"/>
    <p:sldId id="424" r:id="rId26"/>
    <p:sldId id="410" r:id="rId27"/>
    <p:sldId id="425" r:id="rId28"/>
    <p:sldId id="422" r:id="rId29"/>
    <p:sldId id="426" r:id="rId30"/>
    <p:sldId id="405" r:id="rId31"/>
    <p:sldId id="403" r:id="rId32"/>
    <p:sldId id="406" r:id="rId33"/>
    <p:sldId id="431" r:id="rId34"/>
    <p:sldId id="302" r:id="rId35"/>
    <p:sldId id="443" r:id="rId36"/>
    <p:sldId id="444" r:id="rId37"/>
    <p:sldId id="445" r:id="rId38"/>
    <p:sldId id="390" r:id="rId39"/>
    <p:sldId id="439" r:id="rId40"/>
    <p:sldId id="309" r:id="rId41"/>
  </p:sldIdLst>
  <p:sldSz cx="9144000" cy="6858000" type="screen4x3"/>
  <p:notesSz cx="7315200" cy="9601200"/>
  <p:defaultTextStyle>
    <a:defPPr>
      <a:defRPr lang="en-GB"/>
    </a:defPPr>
    <a:lvl1pPr algn="r" rtl="0" fontAlgn="base">
      <a:spcBef>
        <a:spcPct val="0"/>
      </a:spcBef>
      <a:spcAft>
        <a:spcPct val="0"/>
      </a:spcAft>
      <a:defRPr kern="1200">
        <a:solidFill>
          <a:schemeClr val="tx1"/>
        </a:solidFill>
        <a:latin typeface="Arial" charset="0"/>
        <a:ea typeface="+mn-ea"/>
        <a:cs typeface="Arial" charset="0"/>
      </a:defRPr>
    </a:lvl1pPr>
    <a:lvl2pPr marL="457200" algn="r" rtl="0" fontAlgn="base">
      <a:spcBef>
        <a:spcPct val="0"/>
      </a:spcBef>
      <a:spcAft>
        <a:spcPct val="0"/>
      </a:spcAft>
      <a:defRPr kern="1200">
        <a:solidFill>
          <a:schemeClr val="tx1"/>
        </a:solidFill>
        <a:latin typeface="Arial" charset="0"/>
        <a:ea typeface="+mn-ea"/>
        <a:cs typeface="Arial" charset="0"/>
      </a:defRPr>
    </a:lvl2pPr>
    <a:lvl3pPr marL="914400" algn="r" rtl="0" fontAlgn="base">
      <a:spcBef>
        <a:spcPct val="0"/>
      </a:spcBef>
      <a:spcAft>
        <a:spcPct val="0"/>
      </a:spcAft>
      <a:defRPr kern="1200">
        <a:solidFill>
          <a:schemeClr val="tx1"/>
        </a:solidFill>
        <a:latin typeface="Arial" charset="0"/>
        <a:ea typeface="+mn-ea"/>
        <a:cs typeface="Arial" charset="0"/>
      </a:defRPr>
    </a:lvl3pPr>
    <a:lvl4pPr marL="1371600" algn="r" rtl="0" fontAlgn="base">
      <a:spcBef>
        <a:spcPct val="0"/>
      </a:spcBef>
      <a:spcAft>
        <a:spcPct val="0"/>
      </a:spcAft>
      <a:defRPr kern="1200">
        <a:solidFill>
          <a:schemeClr val="tx1"/>
        </a:solidFill>
        <a:latin typeface="Arial" charset="0"/>
        <a:ea typeface="+mn-ea"/>
        <a:cs typeface="Arial" charset="0"/>
      </a:defRPr>
    </a:lvl4pPr>
    <a:lvl5pPr marL="1828800" algn="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5574546D-9813-4CC4-8707-970C82991B86}">
          <p14:sldIdLst>
            <p14:sldId id="291"/>
            <p14:sldId id="257"/>
            <p14:sldId id="461"/>
            <p14:sldId id="423"/>
            <p14:sldId id="458"/>
            <p14:sldId id="288"/>
            <p14:sldId id="290"/>
            <p14:sldId id="442"/>
            <p14:sldId id="457"/>
            <p14:sldId id="292"/>
            <p14:sldId id="462"/>
            <p14:sldId id="266"/>
            <p14:sldId id="463"/>
            <p14:sldId id="274"/>
            <p14:sldId id="294"/>
            <p14:sldId id="464"/>
            <p14:sldId id="295"/>
            <p14:sldId id="459"/>
            <p14:sldId id="296"/>
            <p14:sldId id="460"/>
            <p14:sldId id="261"/>
            <p14:sldId id="286"/>
          </p14:sldIdLst>
        </p14:section>
        <p14:section name="Summary Section" id="{36DD1924-CFB7-4FCC-9245-BD65DF1E9934}">
          <p14:sldIdLst/>
        </p14:section>
        <p14:section name="Setting the scene" id="{BC07A07A-C077-4AD3-92E1-901150541DFA}">
          <p14:sldIdLst>
            <p14:sldId id="421"/>
            <p14:sldId id="320"/>
          </p14:sldIdLst>
        </p14:section>
        <p14:section name="Policy analysis" id="{5B671B3C-3C2A-4698-8568-91B6A4665C82}">
          <p14:sldIdLst>
            <p14:sldId id="424"/>
            <p14:sldId id="410"/>
          </p14:sldIdLst>
        </p14:section>
        <p14:section name="KII and FGD" id="{75DF331F-051C-48E7-83CE-6B33AE75659B}">
          <p14:sldIdLst>
            <p14:sldId id="425"/>
            <p14:sldId id="422"/>
            <p14:sldId id="426"/>
            <p14:sldId id="405"/>
            <p14:sldId id="403"/>
            <p14:sldId id="406"/>
            <p14:sldId id="431"/>
            <p14:sldId id="302"/>
            <p14:sldId id="443"/>
            <p14:sldId id="444"/>
            <p14:sldId id="445"/>
            <p14:sldId id="390"/>
          </p14:sldIdLst>
        </p14:section>
        <p14:section name="Recommendations" id="{104A1D9C-D25B-4DE5-BDAB-465D17519D10}">
          <p14:sldIdLst>
            <p14:sldId id="439"/>
            <p14:sldId id="3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783644-A358-88BF-C0F7-9DC421B61369}" name="Eliana Gutierrez-Amo" initials="EGA" userId="e39e442a9dd59b84" providerId="Windows Live"/>
  <p188:author id="{9A92F791-A7B1-500E-E106-0A52C0E09384}" name="Sujata Ganguly" initials="SG" userId="S::sujata@includovate.com::e8a04681-3eb7-4e8c-a48a-cbaccd66eaa9" providerId="AD"/>
  <p188:author id="{8C449CB8-F523-7EF9-50B0-391E1FEEEA73}" name="Valerie Geen" initials="VG" userId="01d4dd87c85726b8"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Emily Marsay" initials="EM" lastIdx="3" clrIdx="6">
    <p:extLst>
      <p:ext uri="{19B8F6BF-5375-455C-9EA6-DF929625EA0E}">
        <p15:presenceInfo xmlns:p15="http://schemas.microsoft.com/office/powerpoint/2012/main" userId="b33db715d06e298a" providerId="Windows Live"/>
      </p:ext>
    </p:extLst>
  </p:cmAuthor>
  <p:cmAuthor id="1" name="Eliana Gutierrez-Amo" initials="EG" lastIdx="95" clrIdx="0">
    <p:extLst>
      <p:ext uri="{19B8F6BF-5375-455C-9EA6-DF929625EA0E}">
        <p15:presenceInfo xmlns:p15="http://schemas.microsoft.com/office/powerpoint/2012/main" userId="e39e442a9dd59b84" providerId="Windows Live"/>
      </p:ext>
    </p:extLst>
  </p:cmAuthor>
  <p:cmAuthor id="8" name="aasiya gaye" initials="ag" lastIdx="9" clrIdx="7">
    <p:extLst>
      <p:ext uri="{19B8F6BF-5375-455C-9EA6-DF929625EA0E}">
        <p15:presenceInfo xmlns:p15="http://schemas.microsoft.com/office/powerpoint/2012/main" userId="54f414d97a624e1e" providerId="Windows Live"/>
      </p:ext>
    </p:extLst>
  </p:cmAuthor>
  <p:cmAuthor id="2" name="pc" initials="p" lastIdx="41" clrIdx="1">
    <p:extLst>
      <p:ext uri="{19B8F6BF-5375-455C-9EA6-DF929625EA0E}">
        <p15:presenceInfo xmlns:p15="http://schemas.microsoft.com/office/powerpoint/2012/main" userId="pc" providerId="None"/>
      </p:ext>
    </p:extLst>
  </p:cmAuthor>
  <p:cmAuthor id="9" name="Ozunimi Iti" initials="OI" lastIdx="6" clrIdx="8">
    <p:extLst>
      <p:ext uri="{19B8F6BF-5375-455C-9EA6-DF929625EA0E}">
        <p15:presenceInfo xmlns:p15="http://schemas.microsoft.com/office/powerpoint/2012/main" userId="0c1094ecdea2f73c" providerId="Windows Live"/>
      </p:ext>
    </p:extLst>
  </p:cmAuthor>
  <p:cmAuthor id="3" name="Aasiya GAYE" initials="AG" lastIdx="6" clrIdx="2">
    <p:extLst>
      <p:ext uri="{19B8F6BF-5375-455C-9EA6-DF929625EA0E}">
        <p15:presenceInfo xmlns:p15="http://schemas.microsoft.com/office/powerpoint/2012/main" userId="S::Aasiya.gaye@der.sn::d5d473da-3bfa-4c19-b9c8-5766318be29c" providerId="AD"/>
      </p:ext>
    </p:extLst>
  </p:cmAuthor>
  <p:cmAuthor id="4" name="User" initials="U" lastIdx="71" clrIdx="3">
    <p:extLst>
      <p:ext uri="{19B8F6BF-5375-455C-9EA6-DF929625EA0E}">
        <p15:presenceInfo xmlns:p15="http://schemas.microsoft.com/office/powerpoint/2012/main" userId="User" providerId="None"/>
      </p:ext>
    </p:extLst>
  </p:cmAuthor>
  <p:cmAuthor id="5" name="ITI, Ozunimi Lilian" initials="IOL" lastIdx="2" clrIdx="4">
    <p:extLst>
      <p:ext uri="{19B8F6BF-5375-455C-9EA6-DF929625EA0E}">
        <p15:presenceInfo xmlns:p15="http://schemas.microsoft.com/office/powerpoint/2012/main" userId="S-1-5-21-1897990240-1072656046-782984527-8016" providerId="AD"/>
      </p:ext>
    </p:extLst>
  </p:cmAuthor>
  <p:cmAuthor id="6" name="Katie Tavenner" initials="KT" lastIdx="78" clrIdx="5">
    <p:extLst>
      <p:ext uri="{19B8F6BF-5375-455C-9EA6-DF929625EA0E}">
        <p15:presenceInfo xmlns:p15="http://schemas.microsoft.com/office/powerpoint/2012/main" userId="Katie Taven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C5FF"/>
    <a:srgbClr val="078AC5"/>
    <a:srgbClr val="0091C4"/>
    <a:srgbClr val="F4B183"/>
    <a:srgbClr val="079BE0"/>
    <a:srgbClr val="0698DF"/>
    <a:srgbClr val="078AA5"/>
    <a:srgbClr val="3C8FD4"/>
    <a:srgbClr val="0899DA"/>
    <a:srgbClr val="183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3442" autoAdjust="0"/>
  </p:normalViewPr>
  <p:slideViewPr>
    <p:cSldViewPr>
      <p:cViewPr varScale="1">
        <p:scale>
          <a:sx n="92" d="100"/>
          <a:sy n="92" d="100"/>
        </p:scale>
        <p:origin x="220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5" d="100"/>
          <a:sy n="65" d="100"/>
        </p:scale>
        <p:origin x="3264"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liana\Documents\Documents\Consultancy\UNIDO\EEWIGI\Assessment\Assessment%20work\Results\presentation\Graphs%20for%20synthesis%20present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s-ES" b="1" dirty="0" err="1"/>
              <a:t>Size</a:t>
            </a:r>
            <a:r>
              <a:rPr lang="es-ES" b="1" dirty="0"/>
              <a:t> of </a:t>
            </a:r>
            <a:r>
              <a:rPr lang="es-ES" b="1" dirty="0" err="1"/>
              <a:t>sample</a:t>
            </a:r>
            <a:r>
              <a:rPr lang="es-ES" b="1" baseline="0" dirty="0"/>
              <a:t> </a:t>
            </a:r>
            <a:r>
              <a:rPr lang="es-ES" b="1" baseline="0" dirty="0" err="1"/>
              <a:t>by</a:t>
            </a:r>
            <a:r>
              <a:rPr lang="es-ES" b="1" baseline="0" dirty="0"/>
              <a:t> </a:t>
            </a:r>
            <a:r>
              <a:rPr lang="es-ES" b="1" baseline="0" dirty="0" err="1"/>
              <a:t>instrument</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Sheet1!$A$5</c:f>
              <c:strCache>
                <c:ptCount val="1"/>
                <c:pt idx="0">
                  <c:v>Online survey</c:v>
                </c:pt>
              </c:strCache>
            </c:strRef>
          </c:tx>
          <c:spPr>
            <a:solidFill>
              <a:schemeClr val="accent1"/>
            </a:solidFill>
            <a:ln>
              <a:noFill/>
            </a:ln>
            <a:effectLst/>
          </c:spPr>
          <c:invertIfNegative val="0"/>
          <c:cat>
            <c:strRef>
              <c:f>Sheet1!$B$4:$G$4</c:f>
              <c:strCache>
                <c:ptCount val="6"/>
                <c:pt idx="1">
                  <c:v>Cambodia</c:v>
                </c:pt>
                <c:pt idx="2">
                  <c:v>Peru</c:v>
                </c:pt>
                <c:pt idx="3">
                  <c:v>Senegal</c:v>
                </c:pt>
                <c:pt idx="4">
                  <c:v>South Africa</c:v>
                </c:pt>
                <c:pt idx="5">
                  <c:v>TOTAL</c:v>
                </c:pt>
              </c:strCache>
            </c:strRef>
          </c:cat>
          <c:val>
            <c:numRef>
              <c:f>Sheet1!$B$5:$G$5</c:f>
              <c:numCache>
                <c:formatCode>General</c:formatCode>
                <c:ptCount val="6"/>
                <c:pt idx="1">
                  <c:v>7</c:v>
                </c:pt>
                <c:pt idx="2">
                  <c:v>15</c:v>
                </c:pt>
                <c:pt idx="3">
                  <c:v>18</c:v>
                </c:pt>
                <c:pt idx="4">
                  <c:v>13</c:v>
                </c:pt>
                <c:pt idx="5">
                  <c:v>53</c:v>
                </c:pt>
              </c:numCache>
            </c:numRef>
          </c:val>
          <c:extLst>
            <c:ext xmlns:c16="http://schemas.microsoft.com/office/drawing/2014/chart" uri="{C3380CC4-5D6E-409C-BE32-E72D297353CC}">
              <c16:uniqueId val="{00000000-0902-46DC-B219-A9DB25E6FDFD}"/>
            </c:ext>
          </c:extLst>
        </c:ser>
        <c:ser>
          <c:idx val="1"/>
          <c:order val="1"/>
          <c:tx>
            <c:strRef>
              <c:f>Sheet1!$A$6</c:f>
              <c:strCache>
                <c:ptCount val="1"/>
                <c:pt idx="0">
                  <c:v>Interviews with business organisations, NGOs and entrepreneurs</c:v>
                </c:pt>
              </c:strCache>
            </c:strRef>
          </c:tx>
          <c:spPr>
            <a:solidFill>
              <a:schemeClr val="accent2"/>
            </a:solidFill>
            <a:ln>
              <a:noFill/>
            </a:ln>
            <a:effectLst/>
          </c:spPr>
          <c:invertIfNegative val="0"/>
          <c:cat>
            <c:strRef>
              <c:f>Sheet1!$B$4:$G$4</c:f>
              <c:strCache>
                <c:ptCount val="6"/>
                <c:pt idx="1">
                  <c:v>Cambodia</c:v>
                </c:pt>
                <c:pt idx="2">
                  <c:v>Peru</c:v>
                </c:pt>
                <c:pt idx="3">
                  <c:v>Senegal</c:v>
                </c:pt>
                <c:pt idx="4">
                  <c:v>South Africa</c:v>
                </c:pt>
                <c:pt idx="5">
                  <c:v>TOTAL</c:v>
                </c:pt>
              </c:strCache>
            </c:strRef>
          </c:cat>
          <c:val>
            <c:numRef>
              <c:f>Sheet1!$B$6:$G$6</c:f>
              <c:numCache>
                <c:formatCode>General</c:formatCode>
                <c:ptCount val="6"/>
                <c:pt idx="1">
                  <c:v>21</c:v>
                </c:pt>
                <c:pt idx="2">
                  <c:v>16</c:v>
                </c:pt>
                <c:pt idx="3">
                  <c:v>13</c:v>
                </c:pt>
                <c:pt idx="4">
                  <c:v>17</c:v>
                </c:pt>
                <c:pt idx="5">
                  <c:v>67</c:v>
                </c:pt>
              </c:numCache>
            </c:numRef>
          </c:val>
          <c:extLst>
            <c:ext xmlns:c16="http://schemas.microsoft.com/office/drawing/2014/chart" uri="{C3380CC4-5D6E-409C-BE32-E72D297353CC}">
              <c16:uniqueId val="{00000001-0902-46DC-B219-A9DB25E6FDFD}"/>
            </c:ext>
          </c:extLst>
        </c:ser>
        <c:ser>
          <c:idx val="2"/>
          <c:order val="2"/>
          <c:tx>
            <c:strRef>
              <c:f>Sheet1!$A$7</c:f>
              <c:strCache>
                <c:ptCount val="1"/>
                <c:pt idx="0">
                  <c:v>Focal point discussion</c:v>
                </c:pt>
              </c:strCache>
            </c:strRef>
          </c:tx>
          <c:spPr>
            <a:solidFill>
              <a:schemeClr val="accent3"/>
            </a:solidFill>
            <a:ln>
              <a:noFill/>
            </a:ln>
            <a:effectLst/>
          </c:spPr>
          <c:invertIfNegative val="0"/>
          <c:cat>
            <c:strRef>
              <c:f>Sheet1!$B$4:$G$4</c:f>
              <c:strCache>
                <c:ptCount val="6"/>
                <c:pt idx="1">
                  <c:v>Cambodia</c:v>
                </c:pt>
                <c:pt idx="2">
                  <c:v>Peru</c:v>
                </c:pt>
                <c:pt idx="3">
                  <c:v>Senegal</c:v>
                </c:pt>
                <c:pt idx="4">
                  <c:v>South Africa</c:v>
                </c:pt>
                <c:pt idx="5">
                  <c:v>TOTAL</c:v>
                </c:pt>
              </c:strCache>
            </c:strRef>
          </c:cat>
          <c:val>
            <c:numRef>
              <c:f>Sheet1!$B$7:$G$7</c:f>
              <c:numCache>
                <c:formatCode>General</c:formatCode>
                <c:ptCount val="6"/>
                <c:pt idx="1">
                  <c:v>15</c:v>
                </c:pt>
                <c:pt idx="2">
                  <c:v>100</c:v>
                </c:pt>
                <c:pt idx="3">
                  <c:v>10</c:v>
                </c:pt>
                <c:pt idx="4">
                  <c:v>13</c:v>
                </c:pt>
                <c:pt idx="5">
                  <c:v>138</c:v>
                </c:pt>
              </c:numCache>
            </c:numRef>
          </c:val>
          <c:extLst>
            <c:ext xmlns:c16="http://schemas.microsoft.com/office/drawing/2014/chart" uri="{C3380CC4-5D6E-409C-BE32-E72D297353CC}">
              <c16:uniqueId val="{00000002-0902-46DC-B219-A9DB25E6FDFD}"/>
            </c:ext>
          </c:extLst>
        </c:ser>
        <c:ser>
          <c:idx val="3"/>
          <c:order val="3"/>
          <c:tx>
            <c:strRef>
              <c:f>Sheet1!$A$8</c:f>
              <c:strCache>
                <c:ptCount val="1"/>
                <c:pt idx="0">
                  <c:v>Online survey</c:v>
                </c:pt>
              </c:strCache>
            </c:strRef>
          </c:tx>
          <c:spPr>
            <a:solidFill>
              <a:schemeClr val="accent4"/>
            </a:solidFill>
            <a:ln>
              <a:noFill/>
            </a:ln>
            <a:effectLst/>
          </c:spPr>
          <c:invertIfNegative val="0"/>
          <c:cat>
            <c:strRef>
              <c:f>Sheet1!$B$4:$G$4</c:f>
              <c:strCache>
                <c:ptCount val="6"/>
                <c:pt idx="1">
                  <c:v>Cambodia</c:v>
                </c:pt>
                <c:pt idx="2">
                  <c:v>Peru</c:v>
                </c:pt>
                <c:pt idx="3">
                  <c:v>Senegal</c:v>
                </c:pt>
                <c:pt idx="4">
                  <c:v>South Africa</c:v>
                </c:pt>
                <c:pt idx="5">
                  <c:v>TOTAL</c:v>
                </c:pt>
              </c:strCache>
            </c:strRef>
          </c:cat>
          <c:val>
            <c:numRef>
              <c:f>Sheet1!$B$8:$G$8</c:f>
              <c:numCache>
                <c:formatCode>General</c:formatCode>
                <c:ptCount val="6"/>
                <c:pt idx="1">
                  <c:v>16</c:v>
                </c:pt>
                <c:pt idx="2">
                  <c:v>42</c:v>
                </c:pt>
                <c:pt idx="3">
                  <c:v>20</c:v>
                </c:pt>
                <c:pt idx="4">
                  <c:v>25</c:v>
                </c:pt>
                <c:pt idx="5">
                  <c:v>103</c:v>
                </c:pt>
              </c:numCache>
            </c:numRef>
          </c:val>
          <c:extLst>
            <c:ext xmlns:c16="http://schemas.microsoft.com/office/drawing/2014/chart" uri="{C3380CC4-5D6E-409C-BE32-E72D297353CC}">
              <c16:uniqueId val="{00000003-0902-46DC-B219-A9DB25E6FDFD}"/>
            </c:ext>
          </c:extLst>
        </c:ser>
        <c:ser>
          <c:idx val="4"/>
          <c:order val="4"/>
          <c:tx>
            <c:strRef>
              <c:f>Sheet1!$A$9</c:f>
              <c:strCache>
                <c:ptCount val="1"/>
                <c:pt idx="0">
                  <c:v>Total country</c:v>
                </c:pt>
              </c:strCache>
            </c:strRef>
          </c:tx>
          <c:spPr>
            <a:solidFill>
              <a:schemeClr val="accent5"/>
            </a:solidFill>
            <a:ln>
              <a:noFill/>
            </a:ln>
            <a:effectLst/>
          </c:spPr>
          <c:invertIfNegative val="0"/>
          <c:cat>
            <c:strRef>
              <c:f>Sheet1!$B$4:$G$4</c:f>
              <c:strCache>
                <c:ptCount val="6"/>
                <c:pt idx="1">
                  <c:v>Cambodia</c:v>
                </c:pt>
                <c:pt idx="2">
                  <c:v>Peru</c:v>
                </c:pt>
                <c:pt idx="3">
                  <c:v>Senegal</c:v>
                </c:pt>
                <c:pt idx="4">
                  <c:v>South Africa</c:v>
                </c:pt>
                <c:pt idx="5">
                  <c:v>TOTAL</c:v>
                </c:pt>
              </c:strCache>
            </c:strRef>
          </c:cat>
          <c:val>
            <c:numRef>
              <c:f>Sheet1!$B$9:$G$9</c:f>
              <c:numCache>
                <c:formatCode>General</c:formatCode>
                <c:ptCount val="6"/>
                <c:pt idx="1">
                  <c:v>59</c:v>
                </c:pt>
                <c:pt idx="2">
                  <c:v>173</c:v>
                </c:pt>
                <c:pt idx="3">
                  <c:v>61</c:v>
                </c:pt>
                <c:pt idx="4">
                  <c:v>68</c:v>
                </c:pt>
                <c:pt idx="5">
                  <c:v>361</c:v>
                </c:pt>
              </c:numCache>
            </c:numRef>
          </c:val>
          <c:extLst>
            <c:ext xmlns:c16="http://schemas.microsoft.com/office/drawing/2014/chart" uri="{C3380CC4-5D6E-409C-BE32-E72D297353CC}">
              <c16:uniqueId val="{00000004-0902-46DC-B219-A9DB25E6FDFD}"/>
            </c:ext>
          </c:extLst>
        </c:ser>
        <c:dLbls>
          <c:showLegendKey val="0"/>
          <c:showVal val="0"/>
          <c:showCatName val="0"/>
          <c:showSerName val="0"/>
          <c:showPercent val="0"/>
          <c:showBubbleSize val="0"/>
        </c:dLbls>
        <c:gapWidth val="182"/>
        <c:axId val="596386072"/>
        <c:axId val="681010056"/>
      </c:barChart>
      <c:catAx>
        <c:axId val="5963860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1010056"/>
        <c:crosses val="autoZero"/>
        <c:auto val="1"/>
        <c:lblAlgn val="ctr"/>
        <c:lblOffset val="100"/>
        <c:noMultiLvlLbl val="0"/>
      </c:catAx>
      <c:valAx>
        <c:axId val="6810100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6386072"/>
        <c:crosses val="autoZero"/>
        <c:crossBetween val="between"/>
      </c:valAx>
      <c:spPr>
        <a:noFill/>
        <a:ln>
          <a:noFill/>
        </a:ln>
        <a:effectLst/>
      </c:spPr>
    </c:plotArea>
    <c:legend>
      <c:legendPos val="b"/>
      <c:layout>
        <c:manualLayout>
          <c:xMode val="edge"/>
          <c:yMode val="edge"/>
          <c:x val="0.11669203959232875"/>
          <c:y val="0.70192944494756415"/>
          <c:w val="0.75990706219553805"/>
          <c:h val="0.291046850048046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103 Women</a:t>
            </a:r>
            <a:r>
              <a:rPr lang="en-GB" b="1" baseline="0"/>
              <a:t> entrepreneurs interviewed</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67709973753281"/>
          <c:y val="4.1666666666666664E-2"/>
          <c:w val="0.47534689413823272"/>
          <c:h val="0.79224482356372117"/>
        </c:manualLayout>
      </c:layout>
      <c:pie3DChart>
        <c:varyColors val="1"/>
        <c:ser>
          <c:idx val="0"/>
          <c:order val="0"/>
          <c:dPt>
            <c:idx val="0"/>
            <c:bubble3D val="0"/>
            <c:explosion val="1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1-A8C2-4633-8945-DCB618CC9EB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8C2-4633-8945-DCB618CC9EB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8C2-4633-8945-DCB618CC9EB1}"/>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'[Chart in Microsoft PowerPoint]Sheet1'!$A$1:$A$3</c:f>
              <c:strCache>
                <c:ptCount val="2"/>
                <c:pt idx="0">
                  <c:v>Green</c:v>
                </c:pt>
                <c:pt idx="1">
                  <c:v> Conventional</c:v>
                </c:pt>
              </c:strCache>
            </c:strRef>
          </c:cat>
          <c:val>
            <c:numRef>
              <c:f>'[Chart in Microsoft PowerPoint]Sheet1'!$B$1:$B$3</c:f>
              <c:numCache>
                <c:formatCode>General</c:formatCode>
                <c:ptCount val="3"/>
                <c:pt idx="0">
                  <c:v>72</c:v>
                </c:pt>
                <c:pt idx="1">
                  <c:v>31</c:v>
                </c:pt>
              </c:numCache>
            </c:numRef>
          </c:val>
          <c:extLst>
            <c:ext xmlns:c16="http://schemas.microsoft.com/office/drawing/2014/chart" uri="{C3380CC4-5D6E-409C-BE32-E72D297353CC}">
              <c16:uniqueId val="{00000006-A8C2-4633-8945-DCB618CC9EB1}"/>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v>Column2</c:v>
          </c:tx>
          <c:invertIfNegative val="1"/>
          <c:dPt>
            <c:idx val="0"/>
            <c:invertIfNegative val="1"/>
            <c:bubble3D val="0"/>
            <c:spPr>
              <a:solidFill>
                <a:schemeClr val="accent1"/>
              </a:solidFill>
              <a:ln>
                <a:noFill/>
              </a:ln>
              <a:effectLst/>
            </c:spPr>
            <c:extLst>
              <c:ext xmlns:c16="http://schemas.microsoft.com/office/drawing/2014/chart" uri="{C3380CC4-5D6E-409C-BE32-E72D297353CC}">
                <c16:uniqueId val="{00000001-3885-4063-84A6-AA0F9458A1A6}"/>
              </c:ext>
            </c:extLst>
          </c:dPt>
          <c:dPt>
            <c:idx val="1"/>
            <c:invertIfNegative val="1"/>
            <c:bubble3D val="0"/>
            <c:spPr>
              <a:solidFill>
                <a:schemeClr val="accent2"/>
              </a:solidFill>
              <a:ln>
                <a:noFill/>
              </a:ln>
              <a:effectLst/>
            </c:spPr>
            <c:extLst>
              <c:ext xmlns:c16="http://schemas.microsoft.com/office/drawing/2014/chart" uri="{C3380CC4-5D6E-409C-BE32-E72D297353CC}">
                <c16:uniqueId val="{00000003-3885-4063-84A6-AA0F9458A1A6}"/>
              </c:ext>
            </c:extLst>
          </c:dPt>
          <c:dPt>
            <c:idx val="2"/>
            <c:invertIfNegative val="1"/>
            <c:bubble3D val="0"/>
            <c:spPr>
              <a:solidFill>
                <a:schemeClr val="accent3"/>
              </a:solidFill>
              <a:ln>
                <a:noFill/>
              </a:ln>
              <a:effectLst/>
            </c:spPr>
            <c:extLst>
              <c:ext xmlns:c16="http://schemas.microsoft.com/office/drawing/2014/chart" uri="{C3380CC4-5D6E-409C-BE32-E72D297353CC}">
                <c16:uniqueId val="{00000005-3885-4063-84A6-AA0F9458A1A6}"/>
              </c:ext>
            </c:extLst>
          </c:dPt>
          <c:dPt>
            <c:idx val="3"/>
            <c:invertIfNegative val="1"/>
            <c:bubble3D val="0"/>
            <c:spPr>
              <a:solidFill>
                <a:schemeClr val="accent4"/>
              </a:solidFill>
              <a:ln>
                <a:noFill/>
              </a:ln>
              <a:effectLst/>
            </c:spPr>
            <c:extLst>
              <c:ext xmlns:c16="http://schemas.microsoft.com/office/drawing/2014/chart" uri="{C3380CC4-5D6E-409C-BE32-E72D297353CC}">
                <c16:uniqueId val="{00000007-3885-4063-84A6-AA0F9458A1A6}"/>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j-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4"/>
              <c:pt idx="0">
                <c:v>Cambodia</c:v>
              </c:pt>
              <c:pt idx="1">
                <c:v>Peru</c:v>
              </c:pt>
              <c:pt idx="2">
                <c:v>Senegal</c:v>
              </c:pt>
              <c:pt idx="3">
                <c:v>South Africa</c:v>
              </c:pt>
            </c:strLit>
          </c:cat>
          <c:val>
            <c:numLit>
              <c:formatCode>General</c:formatCode>
              <c:ptCount val="4"/>
              <c:pt idx="0">
                <c:v>77</c:v>
              </c:pt>
              <c:pt idx="1">
                <c:v>69</c:v>
              </c:pt>
              <c:pt idx="2">
                <c:v>63</c:v>
              </c:pt>
              <c:pt idx="3">
                <c:v>91</c:v>
              </c:pt>
            </c:numLit>
          </c:val>
          <c:extLst>
            <c:ext xmlns:sm="smo" uri="smo">
              <sm:meanLine>
                <c:spPr>
                  <a:ln>
                    <a:noFill/>
                  </a:ln>
                </c:spPr>
              </sm:meanLine>
              <sm:minMaxLine>
                <c:spPr>
                  <a:ln>
                    <a:noFill/>
                  </a:ln>
                </c:spPr>
              </sm:minMaxLine>
              <sm:stDevLine>
                <c:spPr>
                  <a:ln>
                    <a:noFill/>
                  </a:ln>
                </c:spPr>
              </sm:stDevLine>
              <sm:trendLine>
                <c:spPr>
                  <a:ln>
                    <a:noFill/>
                  </a:ln>
                </c:spPr>
              </sm:trendLine>
            </c:ext>
            <c:ext xmlns:c16="http://schemas.microsoft.com/office/drawing/2014/chart" uri="{C3380CC4-5D6E-409C-BE32-E72D297353CC}">
              <c16:uniqueId val="{00000008-3885-4063-84A6-AA0F9458A1A6}"/>
            </c:ext>
          </c:extLst>
        </c:ser>
        <c:dLbls>
          <c:showLegendKey val="0"/>
          <c:showVal val="0"/>
          <c:showCatName val="0"/>
          <c:showSerName val="0"/>
          <c:showPercent val="0"/>
          <c:showBubbleSize val="0"/>
        </c:dLbls>
        <c:gapWidth val="219"/>
        <c:overlap val="-27"/>
        <c:axId val="10"/>
        <c:axId val="11"/>
      </c:barChart>
      <c:catAx>
        <c:axId val="1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8400000" spcFirstLastPara="1" vertOverflow="ellipsis" wrap="square" anchor="ctr" anchorCtr="1"/>
          <a:lstStyle/>
          <a:p>
            <a:pPr>
              <a:defRPr sz="1200" b="0" i="0" u="none" strike="noStrike" kern="1200" baseline="0">
                <a:solidFill>
                  <a:sysClr val="windowText" lastClr="000000"/>
                </a:solidFill>
                <a:latin typeface="+mj-lt"/>
                <a:ea typeface="+mn-ea"/>
                <a:cs typeface="+mn-cs"/>
              </a:defRPr>
            </a:pPr>
            <a:endParaRPr lang="en-US"/>
          </a:p>
        </c:txPr>
        <c:crossAx val="11"/>
        <c:crosses val="autoZero"/>
        <c:auto val="1"/>
        <c:lblAlgn val="ctr"/>
        <c:lblOffset val="100"/>
        <c:noMultiLvlLbl val="1"/>
      </c:catAx>
      <c:valAx>
        <c:axId val="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
        <c:crosses val="autoZero"/>
        <c:crossBetween val="between"/>
      </c:valAx>
      <c:spPr>
        <a:noFill/>
        <a:ln>
          <a:noFill/>
        </a:ln>
        <a:effectLst/>
      </c:spPr>
    </c:plotArea>
    <c:plotVisOnly val="1"/>
    <c:dispBlanksAs val="gap"/>
    <c:showDLblsOverMax val="1"/>
  </c:chart>
  <c:spPr>
    <a:noFill/>
    <a:ln>
      <a:noFill/>
    </a:ln>
    <a:effectLst/>
  </c:spPr>
  <c:txPr>
    <a:bodyPr/>
    <a:lstStyle/>
    <a:p>
      <a:pPr>
        <a:defRPr/>
      </a:pPr>
      <a:endParaRPr lang="en-US"/>
    </a:p>
  </c:txPr>
  <c:extLst>
    <c:ext xmlns:sm="smo" uri="smo">
      <sm:colorScheme xmlns:sm="smo" id="1598530737" val="15"/>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1"/>
        <c:ser>
          <c:idx val="0"/>
          <c:order val="0"/>
          <c:tx>
            <c:strRef>
              <c:f>Sheet1!$B$1</c:f>
              <c:strCache>
                <c:ptCount val="1"/>
                <c:pt idx="0">
                  <c:v>Really apprehensive</c:v>
                </c:pt>
              </c:strCache>
            </c:strRef>
          </c:tx>
          <c:spPr>
            <a:solidFill>
              <a:srgbClr val="4F81BD"/>
            </a:solidFill>
            <a:ln>
              <a:noFill/>
            </a:ln>
            <a:effectLst/>
          </c:spPr>
          <c:invertIfNegative val="1"/>
          <c:dLbls>
            <c:spPr>
              <a:noFill/>
              <a:ln w="9525">
                <a:noFill/>
              </a:ln>
              <a:effectLst/>
            </c:spPr>
            <c:txPr>
              <a:bodyPr rot="0" spcFirstLastPara="1" vertOverflow="ellipsis" vert="horz" wrap="square" anchor="ctr" anchorCtr="1"/>
              <a:lstStyle/>
              <a:p>
                <a:pPr>
                  <a:defRPr lang="en-us" sz="900" b="0" i="0" u="none" strike="noStrike" kern="100" baseline="0">
                    <a:solidFill>
                      <a:srgbClr val="000000"/>
                    </a:solidFill>
                    <a:latin typeface="Calibri"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Cambodia</c:v>
                </c:pt>
                <c:pt idx="1">
                  <c:v>Peru</c:v>
                </c:pt>
                <c:pt idx="2">
                  <c:v>Senegal</c:v>
                </c:pt>
                <c:pt idx="3">
                  <c:v>South Africa</c:v>
                </c:pt>
              </c:strCache>
            </c:strRef>
          </c:cat>
          <c:val>
            <c:numRef>
              <c:f>Sheet1!$B$2:$B$5</c:f>
              <c:numCache>
                <c:formatCode>General</c:formatCode>
                <c:ptCount val="4"/>
                <c:pt idx="0">
                  <c:v>8</c:v>
                </c:pt>
                <c:pt idx="1">
                  <c:v>4</c:v>
                </c:pt>
                <c:pt idx="2">
                  <c:v>4</c:v>
                </c:pt>
                <c:pt idx="3">
                  <c:v>5</c:v>
                </c:pt>
              </c:numCache>
            </c:numRef>
          </c:val>
          <c:extLst>
            <c:ext xmlns:sm="smo" uri="smo">
              <sm:meanLine>
                <c:spPr>
                  <a:ln>
                    <a:noFill/>
                  </a:ln>
                </c:spPr>
              </sm:meanLine>
              <sm:minMaxLine>
                <c:spPr>
                  <a:ln>
                    <a:noFill/>
                  </a:ln>
                </c:spPr>
              </sm:minMaxLine>
              <sm:stDevLine>
                <c:spPr>
                  <a:ln>
                    <a:noFill/>
                  </a:ln>
                </c:spPr>
              </sm:stDevLine>
              <sm:trendLine>
                <c:spPr>
                  <a:ln>
                    <a:noFill/>
                  </a:ln>
                </c:spPr>
              </sm:trendLine>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 xmlns:c16="http://schemas.microsoft.com/office/drawing/2014/chart" uri="{C3380CC4-5D6E-409C-BE32-E72D297353CC}">
              <c16:uniqueId val="{00000000-8FC5-423B-AB08-A99B829E67BD}"/>
            </c:ext>
          </c:extLst>
        </c:ser>
        <c:ser>
          <c:idx val="1"/>
          <c:order val="1"/>
          <c:tx>
            <c:strRef>
              <c:f>Sheet1!$C$1</c:f>
              <c:strCache>
                <c:ptCount val="1"/>
                <c:pt idx="0">
                  <c:v>Somewhat apprehensive</c:v>
                </c:pt>
              </c:strCache>
            </c:strRef>
          </c:tx>
          <c:spPr>
            <a:solidFill>
              <a:srgbClr val="C0504D"/>
            </a:solidFill>
            <a:ln>
              <a:noFill/>
            </a:ln>
            <a:effectLst/>
          </c:spPr>
          <c:invertIfNegative val="1"/>
          <c:dLbls>
            <c:spPr>
              <a:noFill/>
              <a:ln w="9525">
                <a:noFill/>
              </a:ln>
              <a:effectLst/>
            </c:spPr>
            <c:txPr>
              <a:bodyPr rot="0" spcFirstLastPara="1" vertOverflow="ellipsis" vert="horz" wrap="square" anchor="ctr" anchorCtr="1"/>
              <a:lstStyle/>
              <a:p>
                <a:pPr>
                  <a:defRPr lang="en-us" sz="900" b="0" i="0" u="none" strike="noStrike" kern="100" baseline="0">
                    <a:solidFill>
                      <a:srgbClr val="000000"/>
                    </a:solidFill>
                    <a:latin typeface="Calibri"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Cambodia</c:v>
                </c:pt>
                <c:pt idx="1">
                  <c:v>Peru</c:v>
                </c:pt>
                <c:pt idx="2">
                  <c:v>Senegal</c:v>
                </c:pt>
                <c:pt idx="3">
                  <c:v>South Africa</c:v>
                </c:pt>
              </c:strCache>
            </c:strRef>
          </c:cat>
          <c:val>
            <c:numRef>
              <c:f>Sheet1!$C$2:$C$5</c:f>
              <c:numCache>
                <c:formatCode>General</c:formatCode>
                <c:ptCount val="4"/>
                <c:pt idx="0">
                  <c:v>0</c:v>
                </c:pt>
                <c:pt idx="1">
                  <c:v>12</c:v>
                </c:pt>
                <c:pt idx="2">
                  <c:v>12</c:v>
                </c:pt>
                <c:pt idx="3">
                  <c:v>17</c:v>
                </c:pt>
              </c:numCache>
            </c:numRef>
          </c:val>
          <c:extLst>
            <c:ext xmlns:sm="smo" uri="smo">
              <sm:meanLine>
                <c:spPr>
                  <a:ln>
                    <a:noFill/>
                  </a:ln>
                </c:spPr>
              </sm:meanLine>
              <sm:minMaxLine>
                <c:spPr>
                  <a:ln>
                    <a:noFill/>
                  </a:ln>
                </c:spPr>
              </sm:minMaxLine>
              <sm:stDevLine>
                <c:spPr>
                  <a:ln>
                    <a:noFill/>
                  </a:ln>
                </c:spPr>
              </sm:stDevLine>
              <sm:trendLine>
                <c:spPr>
                  <a:ln>
                    <a:noFill/>
                  </a:ln>
                </c:spPr>
              </sm:trendLine>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 xmlns:c16="http://schemas.microsoft.com/office/drawing/2014/chart" uri="{C3380CC4-5D6E-409C-BE32-E72D297353CC}">
              <c16:uniqueId val="{00000001-8FC5-423B-AB08-A99B829E67BD}"/>
            </c:ext>
          </c:extLst>
        </c:ser>
        <c:ser>
          <c:idx val="2"/>
          <c:order val="2"/>
          <c:tx>
            <c:strRef>
              <c:f>Sheet1!$D$1</c:f>
              <c:strCache>
                <c:ptCount val="1"/>
                <c:pt idx="0">
                  <c:v>Mixed feelings</c:v>
                </c:pt>
              </c:strCache>
            </c:strRef>
          </c:tx>
          <c:spPr>
            <a:solidFill>
              <a:srgbClr val="9BBB59"/>
            </a:solidFill>
            <a:ln>
              <a:noFill/>
            </a:ln>
            <a:effectLst/>
          </c:spPr>
          <c:invertIfNegative val="1"/>
          <c:dLbls>
            <c:spPr>
              <a:noFill/>
              <a:ln w="9525">
                <a:noFill/>
              </a:ln>
              <a:effectLst/>
            </c:spPr>
            <c:txPr>
              <a:bodyPr rot="0" spcFirstLastPara="1" vertOverflow="ellipsis" vert="horz" wrap="square" anchor="ctr" anchorCtr="1"/>
              <a:lstStyle/>
              <a:p>
                <a:pPr>
                  <a:defRPr lang="en-us" sz="900" b="0" i="0" u="none" strike="noStrike" kern="100" baseline="0">
                    <a:solidFill>
                      <a:srgbClr val="000000"/>
                    </a:solidFill>
                    <a:latin typeface="Calibri"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Cambodia</c:v>
                </c:pt>
                <c:pt idx="1">
                  <c:v>Peru</c:v>
                </c:pt>
                <c:pt idx="2">
                  <c:v>Senegal</c:v>
                </c:pt>
                <c:pt idx="3">
                  <c:v>South Africa</c:v>
                </c:pt>
              </c:strCache>
            </c:strRef>
          </c:cat>
          <c:val>
            <c:numRef>
              <c:f>Sheet1!$D$2:$D$5</c:f>
              <c:numCache>
                <c:formatCode>General</c:formatCode>
                <c:ptCount val="4"/>
                <c:pt idx="0">
                  <c:v>31</c:v>
                </c:pt>
                <c:pt idx="1">
                  <c:v>27</c:v>
                </c:pt>
                <c:pt idx="2">
                  <c:v>27</c:v>
                </c:pt>
                <c:pt idx="3">
                  <c:v>22</c:v>
                </c:pt>
              </c:numCache>
            </c:numRef>
          </c:val>
          <c:extLst>
            <c:ext xmlns:sm="smo" uri="smo">
              <sm:meanLine>
                <c:spPr>
                  <a:ln>
                    <a:noFill/>
                  </a:ln>
                </c:spPr>
              </sm:meanLine>
              <sm:minMaxLine>
                <c:spPr>
                  <a:ln>
                    <a:noFill/>
                  </a:ln>
                </c:spPr>
              </sm:minMaxLine>
              <sm:stDevLine>
                <c:spPr>
                  <a:ln>
                    <a:noFill/>
                  </a:ln>
                </c:spPr>
              </sm:stDevLine>
              <sm:trendLine>
                <c:spPr>
                  <a:ln>
                    <a:noFill/>
                  </a:ln>
                </c:spPr>
              </sm:trendLine>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 xmlns:c16="http://schemas.microsoft.com/office/drawing/2014/chart" uri="{C3380CC4-5D6E-409C-BE32-E72D297353CC}">
              <c16:uniqueId val="{00000002-8FC5-423B-AB08-A99B829E67BD}"/>
            </c:ext>
          </c:extLst>
        </c:ser>
        <c:ser>
          <c:idx val="3"/>
          <c:order val="3"/>
          <c:tx>
            <c:strRef>
              <c:f>Sheet1!$E$1</c:f>
              <c:strCache>
                <c:ptCount val="1"/>
                <c:pt idx="0">
                  <c:v>Somewhat excited</c:v>
                </c:pt>
              </c:strCache>
            </c:strRef>
          </c:tx>
          <c:spPr>
            <a:solidFill>
              <a:srgbClr val="8064A2"/>
            </a:solidFill>
            <a:ln>
              <a:noFill/>
            </a:ln>
            <a:effectLst/>
          </c:spPr>
          <c:invertIfNegative val="1"/>
          <c:dLbls>
            <c:spPr>
              <a:noFill/>
              <a:ln w="9525">
                <a:noFill/>
              </a:ln>
              <a:effectLst/>
            </c:spPr>
            <c:txPr>
              <a:bodyPr rot="0" spcFirstLastPara="1" vertOverflow="ellipsis" vert="horz" wrap="square" anchor="ctr" anchorCtr="1"/>
              <a:lstStyle/>
              <a:p>
                <a:pPr>
                  <a:defRPr lang="en-us" sz="900" b="0" i="0" u="none" strike="noStrike" kern="100" baseline="0">
                    <a:solidFill>
                      <a:srgbClr val="000000"/>
                    </a:solidFill>
                    <a:latin typeface="Calibri"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Cambodia</c:v>
                </c:pt>
                <c:pt idx="1">
                  <c:v>Peru</c:v>
                </c:pt>
                <c:pt idx="2">
                  <c:v>Senegal</c:v>
                </c:pt>
                <c:pt idx="3">
                  <c:v>South Africa</c:v>
                </c:pt>
              </c:strCache>
            </c:strRef>
          </c:cat>
          <c:val>
            <c:numRef>
              <c:f>Sheet1!$E$2:$E$5</c:f>
              <c:numCache>
                <c:formatCode>General</c:formatCode>
                <c:ptCount val="4"/>
                <c:pt idx="0">
                  <c:v>31</c:v>
                </c:pt>
                <c:pt idx="1">
                  <c:v>4</c:v>
                </c:pt>
                <c:pt idx="2">
                  <c:v>38</c:v>
                </c:pt>
                <c:pt idx="3">
                  <c:v>17</c:v>
                </c:pt>
              </c:numCache>
            </c:numRef>
          </c:val>
          <c:extLst>
            <c:ext xmlns:sm="smo" uri="smo">
              <sm:meanLine>
                <c:spPr>
                  <a:ln>
                    <a:noFill/>
                  </a:ln>
                </c:spPr>
              </sm:meanLine>
              <sm:minMaxLine>
                <c:spPr>
                  <a:ln>
                    <a:noFill/>
                  </a:ln>
                </c:spPr>
              </sm:minMaxLine>
              <sm:stDevLine>
                <c:spPr>
                  <a:ln>
                    <a:noFill/>
                  </a:ln>
                </c:spPr>
              </sm:stDevLine>
              <sm:trendLine>
                <c:spPr>
                  <a:ln>
                    <a:noFill/>
                  </a:ln>
                </c:spPr>
              </sm:trendLine>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 xmlns:c16="http://schemas.microsoft.com/office/drawing/2014/chart" uri="{C3380CC4-5D6E-409C-BE32-E72D297353CC}">
              <c16:uniqueId val="{00000003-8FC5-423B-AB08-A99B829E67BD}"/>
            </c:ext>
          </c:extLst>
        </c:ser>
        <c:ser>
          <c:idx val="4"/>
          <c:order val="4"/>
          <c:tx>
            <c:strRef>
              <c:f>Sheet1!$F$1</c:f>
              <c:strCache>
                <c:ptCount val="1"/>
                <c:pt idx="0">
                  <c:v>Really excited</c:v>
                </c:pt>
              </c:strCache>
            </c:strRef>
          </c:tx>
          <c:spPr>
            <a:solidFill>
              <a:srgbClr val="4BACC6"/>
            </a:solidFill>
            <a:ln>
              <a:noFill/>
            </a:ln>
            <a:effectLst/>
          </c:spPr>
          <c:invertIfNegative val="1"/>
          <c:dLbls>
            <c:spPr>
              <a:noFill/>
              <a:ln w="9525">
                <a:noFill/>
              </a:ln>
              <a:effectLst/>
            </c:spPr>
            <c:txPr>
              <a:bodyPr rot="0" spcFirstLastPara="1" vertOverflow="ellipsis" vert="horz" wrap="square" anchor="ctr" anchorCtr="1"/>
              <a:lstStyle/>
              <a:p>
                <a:pPr>
                  <a:defRPr lang="en-us" sz="900" b="0" i="0" u="none" strike="noStrike" kern="100" baseline="0">
                    <a:solidFill>
                      <a:srgbClr val="000000"/>
                    </a:solidFill>
                    <a:latin typeface="Calibri"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Cambodia</c:v>
                </c:pt>
                <c:pt idx="1">
                  <c:v>Peru</c:v>
                </c:pt>
                <c:pt idx="2">
                  <c:v>Senegal</c:v>
                </c:pt>
                <c:pt idx="3">
                  <c:v>South Africa</c:v>
                </c:pt>
              </c:strCache>
            </c:strRef>
          </c:cat>
          <c:val>
            <c:numRef>
              <c:f>Sheet1!$F$2:$F$5</c:f>
              <c:numCache>
                <c:formatCode>General</c:formatCode>
                <c:ptCount val="4"/>
                <c:pt idx="0">
                  <c:v>31</c:v>
                </c:pt>
                <c:pt idx="1">
                  <c:v>42</c:v>
                </c:pt>
                <c:pt idx="2">
                  <c:v>38</c:v>
                </c:pt>
                <c:pt idx="3">
                  <c:v>39</c:v>
                </c:pt>
              </c:numCache>
            </c:numRef>
          </c:val>
          <c:extLst>
            <c:ext xmlns:sm="smo" uri="smo">
              <sm:meanLine>
                <c:spPr>
                  <a:ln>
                    <a:noFill/>
                  </a:ln>
                </c:spPr>
              </sm:meanLine>
              <sm:minMaxLine>
                <c:spPr>
                  <a:ln>
                    <a:noFill/>
                  </a:ln>
                </c:spPr>
              </sm:minMaxLine>
              <sm:stDevLine>
                <c:spPr>
                  <a:ln>
                    <a:noFill/>
                  </a:ln>
                </c:spPr>
              </sm:stDevLine>
              <sm:trendLine>
                <c:spPr>
                  <a:ln>
                    <a:noFill/>
                  </a:ln>
                </c:spPr>
              </sm:trendLine>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 xmlns:c16="http://schemas.microsoft.com/office/drawing/2014/chart" uri="{C3380CC4-5D6E-409C-BE32-E72D297353CC}">
              <c16:uniqueId val="{00000004-8FC5-423B-AB08-A99B829E67BD}"/>
            </c:ext>
          </c:extLst>
        </c:ser>
        <c:ser>
          <c:idx val="5"/>
          <c:order val="5"/>
          <c:tx>
            <c:strRef>
              <c:f>Sheet1!$G$1</c:f>
              <c:strCache>
                <c:ptCount val="1"/>
                <c:pt idx="0">
                  <c:v>Don't know</c:v>
                </c:pt>
              </c:strCache>
            </c:strRef>
          </c:tx>
          <c:spPr>
            <a:solidFill>
              <a:srgbClr val="F79646"/>
            </a:solidFill>
            <a:ln>
              <a:noFill/>
            </a:ln>
            <a:effectLst/>
          </c:spPr>
          <c:invertIfNegative val="1"/>
          <c:dLbls>
            <c:spPr>
              <a:noFill/>
              <a:ln w="9525">
                <a:noFill/>
              </a:ln>
              <a:effectLst/>
            </c:spPr>
            <c:txPr>
              <a:bodyPr rot="0" spcFirstLastPara="1" vertOverflow="ellipsis" vert="horz" wrap="square" anchor="ctr" anchorCtr="1"/>
              <a:lstStyle/>
              <a:p>
                <a:pPr>
                  <a:defRPr lang="en-us" sz="900" b="0" i="0" u="none" strike="noStrike" kern="100" baseline="0">
                    <a:solidFill>
                      <a:srgbClr val="000000"/>
                    </a:solidFill>
                    <a:latin typeface="Calibri"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Cambodia</c:v>
                </c:pt>
                <c:pt idx="1">
                  <c:v>Peru</c:v>
                </c:pt>
                <c:pt idx="2">
                  <c:v>Senegal</c:v>
                </c:pt>
                <c:pt idx="3">
                  <c:v>South Africa</c:v>
                </c:pt>
              </c:strCache>
            </c:strRef>
          </c:cat>
          <c:val>
            <c:numRef>
              <c:f>Sheet1!$G$2:$G$5</c:f>
              <c:numCache>
                <c:formatCode>General</c:formatCode>
                <c:ptCount val="4"/>
                <c:pt idx="0">
                  <c:v>0</c:v>
                </c:pt>
                <c:pt idx="1">
                  <c:v>12</c:v>
                </c:pt>
                <c:pt idx="2">
                  <c:v>25</c:v>
                </c:pt>
                <c:pt idx="3">
                  <c:v>25</c:v>
                </c:pt>
              </c:numCache>
            </c:numRef>
          </c:val>
          <c:extLst>
            <c:ext xmlns:sm="smo" uri="smo">
              <sm:meanLine>
                <c:spPr>
                  <a:ln>
                    <a:noFill/>
                  </a:ln>
                </c:spPr>
              </sm:meanLine>
              <sm:minMaxLine>
                <c:spPr>
                  <a:ln>
                    <a:noFill/>
                  </a:ln>
                </c:spPr>
              </sm:minMaxLine>
              <sm:stDevLine>
                <c:spPr>
                  <a:ln>
                    <a:noFill/>
                  </a:ln>
                </c:spPr>
              </sm:stDevLine>
              <sm:trendLine>
                <c:spPr>
                  <a:ln>
                    <a:noFill/>
                  </a:ln>
                </c:spPr>
              </sm:trendLine>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 xmlns:c16="http://schemas.microsoft.com/office/drawing/2014/chart" uri="{C3380CC4-5D6E-409C-BE32-E72D297353CC}">
              <c16:uniqueId val="{00000005-8FC5-423B-AB08-A99B829E67BD}"/>
            </c:ext>
          </c:extLst>
        </c:ser>
        <c:dLbls>
          <c:showLegendKey val="0"/>
          <c:showVal val="0"/>
          <c:showCatName val="0"/>
          <c:showSerName val="0"/>
          <c:showPercent val="0"/>
          <c:showBubbleSize val="0"/>
        </c:dLbls>
        <c:gapWidth val="150"/>
        <c:overlap val="100"/>
        <c:axId val="10"/>
        <c:axId val="11"/>
      </c:barChart>
      <c:catAx>
        <c:axId val="10"/>
        <c:scaling>
          <c:orientation val="minMax"/>
        </c:scaling>
        <c:delete val="0"/>
        <c:axPos val="b"/>
        <c:numFmt formatCode="General" sourceLinked="1"/>
        <c:majorTickMark val="none"/>
        <c:minorTickMark val="none"/>
        <c:tickLblPos val="nextTo"/>
        <c:spPr>
          <a:noFill/>
          <a:ln w="9525" cap="flat" cmpd="sng" algn="ctr">
            <a:solidFill>
              <a:srgbClr val="D8D8D8"/>
            </a:solidFill>
            <a:prstDash val="solid"/>
            <a:round/>
          </a:ln>
          <a:effectLst/>
        </c:spPr>
        <c:txPr>
          <a:bodyPr rot="-38400000" spcFirstLastPara="1" vertOverflow="ellipsis" wrap="square" anchor="ctr" anchorCtr="1"/>
          <a:lstStyle/>
          <a:p>
            <a:pPr>
              <a:defRPr lang="en-us" sz="1000" b="0" i="0" u="none" strike="noStrike" kern="100" baseline="0">
                <a:solidFill>
                  <a:srgbClr val="000000"/>
                </a:solidFill>
                <a:latin typeface="Calibri" charset="0"/>
                <a:ea typeface="+mn-ea"/>
                <a:cs typeface="+mn-cs"/>
              </a:defRPr>
            </a:pPr>
            <a:endParaRPr lang="en-US"/>
          </a:p>
        </c:txPr>
        <c:crossAx val="11"/>
        <c:crosses val="autoZero"/>
        <c:auto val="1"/>
        <c:lblAlgn val="ctr"/>
        <c:lblOffset val="100"/>
        <c:noMultiLvlLbl val="1"/>
      </c:catAx>
      <c:valAx>
        <c:axId val="11"/>
        <c:scaling>
          <c:orientation val="minMax"/>
        </c:scaling>
        <c:delete val="1"/>
        <c:axPos val="l"/>
        <c:numFmt formatCode="0%" sourceLinked="1"/>
        <c:majorTickMark val="none"/>
        <c:minorTickMark val="none"/>
        <c:tickLblPos val="none"/>
        <c:crossAx val="10"/>
        <c:crosses val="autoZero"/>
        <c:crossBetween val="between"/>
      </c:valAx>
      <c:spPr>
        <a:noFill/>
        <a:ln w="9525">
          <a:noFill/>
        </a:ln>
        <a:effectLst/>
      </c:spPr>
    </c:plotArea>
    <c:legend>
      <c:legendPos val="b"/>
      <c:overlay val="0"/>
      <c:spPr>
        <a:noFill/>
        <a:ln w="9525">
          <a:noFill/>
        </a:ln>
        <a:effectLst/>
      </c:spPr>
      <c:txPr>
        <a:bodyPr rot="0" spcFirstLastPara="1" vertOverflow="ellipsis" vert="horz" wrap="square" numCol="3" anchor="ctr" anchorCtr="1"/>
        <a:lstStyle/>
        <a:p>
          <a:pPr>
            <a:defRPr lang="en-us" sz="1050" b="0" i="0" u="none" strike="noStrike" kern="100" baseline="0">
              <a:solidFill>
                <a:srgbClr val="000000"/>
              </a:solidFill>
              <a:latin typeface="Calibri" charset="0"/>
              <a:ea typeface="+mn-ea"/>
              <a:cs typeface="+mn-cs"/>
            </a:defRPr>
          </a:pPr>
          <a:endParaRPr lang="en-US"/>
        </a:p>
      </c:txPr>
    </c:legend>
    <c:plotVisOnly val="1"/>
    <c:dispBlanksAs val="gap"/>
    <c:showDLblsOverMax val="1"/>
  </c:chart>
  <c:spPr>
    <a:solidFill>
      <a:srgbClr val="FFFFFF"/>
    </a:solidFill>
    <a:ln w="9525" cap="flat" cmpd="sng" algn="ctr">
      <a:solidFill>
        <a:srgbClr val="D8D8D8"/>
      </a:solidFill>
      <a:prstDash val="solid"/>
      <a:round/>
    </a:ln>
    <a:effectLst/>
  </c:spPr>
  <c:txPr>
    <a:bodyPr rot="0" anchor="t"/>
    <a:lstStyle/>
    <a:p>
      <a:pPr>
        <a:defRPr lang="en-us" sz="1000" b="0" i="0" u="none" strike="noStrike" kern="100">
          <a:solidFill>
            <a:srgbClr val="000000"/>
          </a:solidFill>
          <a:latin typeface="Calibri" charset="0"/>
        </a:defRPr>
      </a:pPr>
      <a:endParaRPr lang="en-US"/>
    </a:p>
  </c:txPr>
  <c:externalData r:id="rId1">
    <c:autoUpdate val="0"/>
  </c:externalData>
  <c:extLst>
    <c:ext xmlns:sm="smo" uri="smo">
      <sm:colorScheme xmlns:sm="smo" id="1598530737" val="15"/>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12_0.xml><?xml version="1.0" encoding="utf-8"?>
<p188:cmLst xmlns:a="http://schemas.openxmlformats.org/drawingml/2006/main" xmlns:r="http://schemas.openxmlformats.org/officeDocument/2006/relationships" xmlns:p188="http://schemas.microsoft.com/office/powerpoint/2018/8/main">
  <p188:cm id="{1B39378D-5E4B-4820-A46C-854425BF9DE7}" authorId="{AA783644-A358-88BF-C0F7-9DC421B61369}" status="resolved" created="2022-03-25T12:25:52.344">
    <pc:sldMkLst xmlns:pc="http://schemas.microsoft.com/office/powerpoint/2013/main/command">
      <pc:docMk/>
      <pc:sldMk cId="0" sldId="274"/>
    </pc:sldMkLst>
    <p188:txBody>
      <a:bodyPr/>
      <a:lstStyle/>
      <a:p>
        <a:r>
          <a:rPr lang="fr-FR"/>
          <a:t>Too many words</a:t>
        </a:r>
      </a:p>
    </p188:txBody>
  </p188:cm>
</p188:cmLst>
</file>

<file path=ppt/comments/modernComment_120_34AD667E.xml><?xml version="1.0" encoding="utf-8"?>
<p188:cmLst xmlns:a="http://schemas.openxmlformats.org/drawingml/2006/main" xmlns:r="http://schemas.openxmlformats.org/officeDocument/2006/relationships" xmlns:p188="http://schemas.microsoft.com/office/powerpoint/2018/8/main">
  <p188:cm id="{C60FE6F2-BD82-40DD-ADC9-14E7B53E4CEC}" authorId="{8C449CB8-F523-7EF9-50B0-391E1FEEEA73}" status="resolved" created="2022-03-25T11:20:41.194">
    <ac:deMkLst xmlns:ac="http://schemas.microsoft.com/office/drawing/2013/main/command">
      <pc:docMk xmlns:pc="http://schemas.microsoft.com/office/powerpoint/2013/main/command"/>
      <pc:sldMk xmlns:pc="http://schemas.microsoft.com/office/powerpoint/2013/main/command" cId="883779198" sldId="288"/>
      <ac:spMk id="7" creationId="{7B6AF93D-B085-0F44-984B-C93545F54E78}"/>
    </ac:deMkLst>
    <p188:txBody>
      <a:bodyPr/>
      <a:lstStyle/>
      <a:p>
        <a:r>
          <a:rPr lang="en-ZA"/>
          <a:t>Should read: "meaningfully engage with gender issues and gender perspectives"</a:t>
        </a:r>
      </a:p>
    </p188:txBody>
  </p188:cm>
  <p188:cm id="{AC4DF624-DBA1-4885-84A5-8C0E4E114A06}" authorId="{8C449CB8-F523-7EF9-50B0-391E1FEEEA73}" status="resolved" created="2022-03-25T11:21:03.353">
    <ac:deMkLst xmlns:ac="http://schemas.microsoft.com/office/drawing/2013/main/command">
      <pc:docMk xmlns:pc="http://schemas.microsoft.com/office/powerpoint/2013/main/command"/>
      <pc:sldMk xmlns:pc="http://schemas.microsoft.com/office/powerpoint/2013/main/command" cId="883779198" sldId="288"/>
      <ac:spMk id="7" creationId="{7B6AF93D-B085-0F44-984B-C93545F54E78}"/>
    </ac:deMkLst>
    <p188:txBody>
      <a:bodyPr/>
      <a:lstStyle/>
      <a:p>
        <a:r>
          <a:rPr lang="en-ZA"/>
          <a:t>ensure that</a:t>
        </a:r>
      </a:p>
    </p188:txBody>
  </p188:cm>
  <p188:cm id="{D25E91D2-4B5B-4051-A999-41554769C21B}" authorId="{AA783644-A358-88BF-C0F7-9DC421B61369}" status="resolved" created="2022-03-25T12:28:13.071">
    <pc:sldMkLst xmlns:pc="http://schemas.microsoft.com/office/powerpoint/2013/main/command">
      <pc:docMk/>
      <pc:sldMk cId="883779198" sldId="288"/>
    </pc:sldMkLst>
    <p188:txBody>
      <a:bodyPr/>
      <a:lstStyle/>
      <a:p>
        <a:r>
          <a:rPr lang="fr-FR"/>
          <a:t>Too many workds</a:t>
        </a:r>
      </a:p>
    </p188:txBody>
  </p188:cm>
</p188:cmLst>
</file>

<file path=ppt/comments/modernComment_122_957ECDDF.xml><?xml version="1.0" encoding="utf-8"?>
<p188:cmLst xmlns:a="http://schemas.openxmlformats.org/drawingml/2006/main" xmlns:r="http://schemas.openxmlformats.org/officeDocument/2006/relationships" xmlns:p188="http://schemas.microsoft.com/office/powerpoint/2018/8/main">
  <p188:cm id="{9049572E-AEE6-4302-98DC-16C4F5DE40CC}" authorId="{AA783644-A358-88BF-C0F7-9DC421B61369}" status="resolved" created="2022-03-25T12:12:27.289">
    <ac:txMkLst xmlns:ac="http://schemas.microsoft.com/office/drawing/2013/main/command">
      <pc:docMk xmlns:pc="http://schemas.microsoft.com/office/powerpoint/2013/main/command"/>
      <pc:sldMk xmlns:pc="http://schemas.microsoft.com/office/powerpoint/2013/main/command" cId="2508115423" sldId="290"/>
      <ac:spMk id="8" creationId="{B011FD77-9FBA-2149-9987-2465490CBE3B}"/>
      <ac:txMk cp="292" len="1">
        <ac:context len="294" hash="2814784739"/>
      </ac:txMk>
    </ac:txMkLst>
    <p188:pos x="5324418" y="3241554"/>
    <p188:txBody>
      <a:bodyPr/>
      <a:lstStyle/>
      <a:p>
        <a:r>
          <a:rPr lang="fr-FR"/>
          <a:t>Very long</a:t>
        </a:r>
      </a:p>
    </p188:txBody>
  </p188:cm>
</p188:cmLst>
</file>

<file path=ppt/comments/modernComment_124_0.xml><?xml version="1.0" encoding="utf-8"?>
<p188:cmLst xmlns:a="http://schemas.openxmlformats.org/drawingml/2006/main" xmlns:r="http://schemas.openxmlformats.org/officeDocument/2006/relationships" xmlns:p188="http://schemas.microsoft.com/office/powerpoint/2018/8/main">
  <p188:cm id="{B1D38D8B-EDF5-4791-9098-3163063275C3}" authorId="{AA783644-A358-88BF-C0F7-9DC421B61369}" status="resolved" created="2022-03-25T12:13:16.388">
    <ac:txMkLst xmlns:ac="http://schemas.microsoft.com/office/drawing/2013/main/command">
      <pc:docMk xmlns:pc="http://schemas.microsoft.com/office/powerpoint/2013/main/command"/>
      <pc:sldMk xmlns:pc="http://schemas.microsoft.com/office/powerpoint/2013/main/command" cId="0" sldId="292"/>
      <ac:spMk id="10" creationId="{2A0D6C95-A691-D34C-824B-D6DEFFBC1ED0}"/>
      <ac:txMk cp="108" len="1">
        <ac:context len="110" hash="3958882482"/>
      </ac:txMk>
    </ac:txMkLst>
    <p188:pos x="7699253" y="526853"/>
    <p188:txBody>
      <a:bodyPr/>
      <a:lstStyle/>
      <a:p>
        <a:r>
          <a:rPr lang="fr-FR"/>
          <a:t>I would delete :. A summary of barriers to women’s </a:t>
        </a:r>
      </a:p>
    </p188:txBody>
  </p188:cm>
</p188:cmLst>
</file>

<file path=ppt/comments/modernComment_1BB_1CFC7E0B.xml><?xml version="1.0" encoding="utf-8"?>
<p188:cmLst xmlns:a="http://schemas.openxmlformats.org/drawingml/2006/main" xmlns:r="http://schemas.openxmlformats.org/officeDocument/2006/relationships" xmlns:p188="http://schemas.microsoft.com/office/powerpoint/2018/8/main">
  <p188:cm id="{8D300A9C-5E71-4A93-B452-D28C1513D406}" authorId="{AA783644-A358-88BF-C0F7-9DC421B61369}" created="2022-03-25T12:49:20.273">
    <pc:sldMkLst xmlns:pc="http://schemas.microsoft.com/office/powerpoint/2013/main/command">
      <pc:docMk/>
      <pc:sldMk cId="486309387" sldId="443"/>
    </pc:sldMkLst>
    <p188:txBody>
      <a:bodyPr/>
      <a:lstStyle/>
      <a:p>
        <a:r>
          <a:rPr lang="fr-FR"/>
          <a:t>please use this data in table or graph form to illustrate difficult access to finance</a:t>
        </a:r>
      </a:p>
    </p188:txBody>
  </p188:cm>
</p188:cmLst>
</file>

<file path=ppt/comments/modernComment_1C9_9BF6FF1.xml><?xml version="1.0" encoding="utf-8"?>
<p188:cmLst xmlns:a="http://schemas.openxmlformats.org/drawingml/2006/main" xmlns:r="http://schemas.openxmlformats.org/officeDocument/2006/relationships" xmlns:p188="http://schemas.microsoft.com/office/powerpoint/2018/8/main">
  <p188:cm id="{053535C6-6067-4EE2-A460-899E2F9DD1B7}" authorId="{AA783644-A358-88BF-C0F7-9DC421B61369}" status="resolved" created="2022-03-25T12:29:08.616">
    <pc:sldMkLst xmlns:pc="http://schemas.microsoft.com/office/powerpoint/2013/main/command">
      <pc:docMk/>
      <pc:sldMk cId="163540977" sldId="457"/>
    </pc:sldMkLst>
    <p188:txBody>
      <a:bodyPr/>
      <a:lstStyle/>
      <a:p>
        <a:r>
          <a:rPr lang="fr-FR"/>
          <a:t>good slide. Maybe presentation could be improved (colours)</a:t>
        </a:r>
      </a:p>
    </p188:txBody>
  </p188:cm>
</p188:cmLst>
</file>

<file path=ppt/comments/modernComment_1CC_D843B0EF.xml><?xml version="1.0" encoding="utf-8"?>
<p188:cmLst xmlns:a="http://schemas.openxmlformats.org/drawingml/2006/main" xmlns:r="http://schemas.openxmlformats.org/officeDocument/2006/relationships" xmlns:p188="http://schemas.microsoft.com/office/powerpoint/2018/8/main">
  <p188:cm id="{8BFF92F2-4722-4241-B7E6-71A71B32FDA7}" authorId="{AA783644-A358-88BF-C0F7-9DC421B61369}" status="resolved" created="2022-03-25T12:16:30.349">
    <pc:sldMkLst xmlns:pc="http://schemas.microsoft.com/office/powerpoint/2013/main/command">
      <pc:docMk/>
      <pc:sldMk cId="3628314863" sldId="460"/>
    </pc:sldMkLst>
    <p188:replyLst>
      <p188:reply id="{C941D602-A6EE-5D4B-9DED-006EA3CE9BFD}" authorId="{9A92F791-A7B1-500E-E106-0A52C0E09384}" created="2022-03-28T06:18:39.589">
        <p188:txBody>
          <a:bodyPr/>
          <a:lstStyle/>
          <a:p>
            <a:r>
              <a:rPr lang="en-US"/>
              <a:t>Sure.</a:t>
            </a:r>
          </a:p>
        </p188:txBody>
      </p188:reply>
    </p188:replyLst>
    <p188:txBody>
      <a:bodyPr/>
      <a:lstStyle/>
      <a:p>
        <a:r>
          <a:rPr lang="fr-FR"/>
          <a:t>We are missing a slide summarising workplans from countries. Do these country specific slides fit with that? If so it should be made clear that these are the recommendations selected by countries for their workplan.
</a:t>
        </a:r>
      </a:p>
    </p188:txBody>
  </p188:cm>
</p188:cmLst>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05A7B2-D1AF-2F45-BD85-99909E732C9C}" type="doc">
      <dgm:prSet loTypeId="urn:microsoft.com/office/officeart/2008/layout/HorizontalMultiLevelHierarchy" loCatId="" qsTypeId="urn:microsoft.com/office/officeart/2005/8/quickstyle/simple1" qsCatId="simple" csTypeId="urn:microsoft.com/office/officeart/2005/8/colors/accent1_4" csCatId="accent1" phldr="1"/>
      <dgm:spPr/>
      <dgm:t>
        <a:bodyPr/>
        <a:lstStyle/>
        <a:p>
          <a:endParaRPr lang="en-GB"/>
        </a:p>
      </dgm:t>
    </dgm:pt>
    <dgm:pt modelId="{2588F06A-FBDE-154D-9443-DCED1C9AEB02}">
      <dgm:prSet phldrT="[Text]" custT="1"/>
      <dgm:spPr/>
      <dgm:t>
        <a:bodyPr/>
        <a:lstStyle/>
        <a:p>
          <a:r>
            <a:rPr lang="en-US" sz="2400" dirty="0">
              <a:latin typeface="Gill Sans MT" panose="020B0502020104020203" pitchFamily="34" charset="77"/>
            </a:rPr>
            <a:t>Barriers to </a:t>
          </a:r>
          <a:r>
            <a:rPr lang="en-US" sz="2400" b="1" dirty="0">
              <a:latin typeface="Gill Sans MT" panose="020B0502020104020203" pitchFamily="34" charset="77"/>
            </a:rPr>
            <a:t>starting a green business</a:t>
          </a:r>
          <a:endParaRPr lang="en-GB" sz="2400" dirty="0">
            <a:latin typeface="Gill Sans MT" panose="020B0502020104020203" pitchFamily="34" charset="77"/>
          </a:endParaRPr>
        </a:p>
      </dgm:t>
    </dgm:pt>
    <dgm:pt modelId="{1A7159D1-65DD-4F47-A10E-6EDEAEC97BDA}" type="parTrans" cxnId="{4A7BD055-F4C0-2E4B-8C35-DB7E0F9B651F}">
      <dgm:prSet/>
      <dgm:spPr/>
      <dgm:t>
        <a:bodyPr/>
        <a:lstStyle/>
        <a:p>
          <a:endParaRPr lang="en-GB">
            <a:solidFill>
              <a:schemeClr val="bg1"/>
            </a:solidFill>
            <a:latin typeface="Gill Sans MT" panose="020B0502020104020203" pitchFamily="34" charset="77"/>
          </a:endParaRPr>
        </a:p>
      </dgm:t>
    </dgm:pt>
    <dgm:pt modelId="{F71FD80C-278A-244D-8679-C28DA5863D04}" type="sibTrans" cxnId="{4A7BD055-F4C0-2E4B-8C35-DB7E0F9B651F}">
      <dgm:prSet/>
      <dgm:spPr/>
      <dgm:t>
        <a:bodyPr/>
        <a:lstStyle/>
        <a:p>
          <a:endParaRPr lang="en-GB">
            <a:solidFill>
              <a:schemeClr val="bg1"/>
            </a:solidFill>
            <a:latin typeface="Gill Sans MT" panose="020B0502020104020203" pitchFamily="34" charset="77"/>
          </a:endParaRPr>
        </a:p>
      </dgm:t>
    </dgm:pt>
    <dgm:pt modelId="{1B833A6A-4965-2742-9BCF-844B4A665BE4}">
      <dgm:prSet phldrT="[Text]"/>
      <dgm:spPr/>
      <dgm:t>
        <a:bodyPr/>
        <a:lstStyle/>
        <a:p>
          <a:r>
            <a:rPr lang="en-US" dirty="0">
              <a:latin typeface="Gill Sans MT" panose="020B0502020104020203" pitchFamily="34" charset="77"/>
            </a:rPr>
            <a:t>The high costs associated with business startup</a:t>
          </a:r>
          <a:endParaRPr lang="en-GB" dirty="0">
            <a:latin typeface="Gill Sans MT" panose="020B0502020104020203" pitchFamily="34" charset="77"/>
          </a:endParaRPr>
        </a:p>
      </dgm:t>
    </dgm:pt>
    <dgm:pt modelId="{70EEF7C7-B919-0041-A0F1-6E20753C5D68}" type="parTrans" cxnId="{B4FFE089-E705-1E4A-A24B-F9F0C0A512E4}">
      <dgm:prSet/>
      <dgm:spPr/>
      <dgm:t>
        <a:bodyPr/>
        <a:lstStyle/>
        <a:p>
          <a:endParaRPr lang="en-GB">
            <a:solidFill>
              <a:schemeClr val="bg1"/>
            </a:solidFill>
            <a:latin typeface="Gill Sans MT" panose="020B0502020104020203" pitchFamily="34" charset="77"/>
          </a:endParaRPr>
        </a:p>
      </dgm:t>
    </dgm:pt>
    <dgm:pt modelId="{FC6A53D4-04FB-4845-841C-FF2A5B5DBB70}" type="sibTrans" cxnId="{B4FFE089-E705-1E4A-A24B-F9F0C0A512E4}">
      <dgm:prSet/>
      <dgm:spPr/>
      <dgm:t>
        <a:bodyPr/>
        <a:lstStyle/>
        <a:p>
          <a:endParaRPr lang="en-GB">
            <a:solidFill>
              <a:schemeClr val="bg1"/>
            </a:solidFill>
            <a:latin typeface="Gill Sans MT" panose="020B0502020104020203" pitchFamily="34" charset="77"/>
          </a:endParaRPr>
        </a:p>
      </dgm:t>
    </dgm:pt>
    <dgm:pt modelId="{79B6A767-0382-6F46-8EE3-8A3A0A6BED13}">
      <dgm:prSet phldrT="[Text]"/>
      <dgm:spPr/>
      <dgm:t>
        <a:bodyPr/>
        <a:lstStyle/>
        <a:p>
          <a:r>
            <a:rPr lang="en-US">
              <a:latin typeface="Gill Sans MT" panose="020B0502020104020203" pitchFamily="34" charset="77"/>
            </a:rPr>
            <a:t>Unavailability of technology and lack of awareness about starting a business</a:t>
          </a:r>
          <a:endParaRPr lang="en-GB" dirty="0">
            <a:latin typeface="Gill Sans MT" panose="020B0502020104020203" pitchFamily="34" charset="77"/>
          </a:endParaRPr>
        </a:p>
      </dgm:t>
    </dgm:pt>
    <dgm:pt modelId="{492FA2FE-D13F-0F4E-B126-6AF46F93E524}" type="parTrans" cxnId="{87A0BBE0-7215-A540-9ABA-42334DFF4838}">
      <dgm:prSet/>
      <dgm:spPr/>
      <dgm:t>
        <a:bodyPr/>
        <a:lstStyle/>
        <a:p>
          <a:endParaRPr lang="en-GB">
            <a:solidFill>
              <a:schemeClr val="bg1"/>
            </a:solidFill>
            <a:latin typeface="Gill Sans MT" panose="020B0502020104020203" pitchFamily="34" charset="77"/>
          </a:endParaRPr>
        </a:p>
      </dgm:t>
    </dgm:pt>
    <dgm:pt modelId="{C2B0EB5B-318A-1340-B3E2-58055B831DE4}" type="sibTrans" cxnId="{87A0BBE0-7215-A540-9ABA-42334DFF4838}">
      <dgm:prSet/>
      <dgm:spPr/>
      <dgm:t>
        <a:bodyPr/>
        <a:lstStyle/>
        <a:p>
          <a:endParaRPr lang="en-GB">
            <a:solidFill>
              <a:schemeClr val="bg1"/>
            </a:solidFill>
            <a:latin typeface="Gill Sans MT" panose="020B0502020104020203" pitchFamily="34" charset="77"/>
          </a:endParaRPr>
        </a:p>
      </dgm:t>
    </dgm:pt>
    <dgm:pt modelId="{27DCEF56-8C19-2141-BA38-9E3B575CFD6E}">
      <dgm:prSet phldrT="[Text]"/>
      <dgm:spPr/>
      <dgm:t>
        <a:bodyPr/>
        <a:lstStyle/>
        <a:p>
          <a:r>
            <a:rPr lang="en-US">
              <a:latin typeface="Gill Sans MT" panose="020B0502020104020203" pitchFamily="34" charset="77"/>
            </a:rPr>
            <a:t>There is no clear-cut definition of “green industry” </a:t>
          </a:r>
          <a:endParaRPr lang="en-GB" dirty="0">
            <a:latin typeface="Gill Sans MT" panose="020B0502020104020203" pitchFamily="34" charset="77"/>
          </a:endParaRPr>
        </a:p>
      </dgm:t>
    </dgm:pt>
    <dgm:pt modelId="{0E3B199A-ABCB-8F40-A6DE-526EE026E183}" type="parTrans" cxnId="{11D70C2A-68CE-444D-A792-1F4975FC4A2E}">
      <dgm:prSet/>
      <dgm:spPr/>
      <dgm:t>
        <a:bodyPr/>
        <a:lstStyle/>
        <a:p>
          <a:endParaRPr lang="en-GB">
            <a:solidFill>
              <a:schemeClr val="bg1"/>
            </a:solidFill>
            <a:latin typeface="Gill Sans MT" panose="020B0502020104020203" pitchFamily="34" charset="77"/>
          </a:endParaRPr>
        </a:p>
      </dgm:t>
    </dgm:pt>
    <dgm:pt modelId="{4046C2FE-0E8A-944A-8608-F56D5F026C27}" type="sibTrans" cxnId="{11D70C2A-68CE-444D-A792-1F4975FC4A2E}">
      <dgm:prSet/>
      <dgm:spPr/>
      <dgm:t>
        <a:bodyPr/>
        <a:lstStyle/>
        <a:p>
          <a:endParaRPr lang="en-GB">
            <a:solidFill>
              <a:schemeClr val="bg1"/>
            </a:solidFill>
            <a:latin typeface="Gill Sans MT" panose="020B0502020104020203" pitchFamily="34" charset="77"/>
          </a:endParaRPr>
        </a:p>
      </dgm:t>
    </dgm:pt>
    <dgm:pt modelId="{EEB0FE95-47C9-9A4D-9B44-6FF4197CF7AA}">
      <dgm:prSet/>
      <dgm:spPr/>
      <dgm:t>
        <a:bodyPr/>
        <a:lstStyle/>
        <a:p>
          <a:r>
            <a:rPr lang="en-US">
              <a:latin typeface="Gill Sans MT" panose="020B0502020104020203" pitchFamily="34" charset="77"/>
            </a:rPr>
            <a:t>Due to lower production costs, products manufactured by “conventional industries” are often less expensive</a:t>
          </a:r>
        </a:p>
      </dgm:t>
    </dgm:pt>
    <dgm:pt modelId="{7FBCB3FE-5F2C-7F48-A6C3-25DFA9FAA322}" type="parTrans" cxnId="{5F99CA2D-BED0-5245-9597-B7116DECE8AD}">
      <dgm:prSet/>
      <dgm:spPr/>
      <dgm:t>
        <a:bodyPr/>
        <a:lstStyle/>
        <a:p>
          <a:endParaRPr lang="en-GB">
            <a:solidFill>
              <a:schemeClr val="bg1"/>
            </a:solidFill>
            <a:latin typeface="Gill Sans MT" panose="020B0502020104020203" pitchFamily="34" charset="77"/>
          </a:endParaRPr>
        </a:p>
      </dgm:t>
    </dgm:pt>
    <dgm:pt modelId="{0A738E48-4069-DB46-958B-3F69A25EB79B}" type="sibTrans" cxnId="{5F99CA2D-BED0-5245-9597-B7116DECE8AD}">
      <dgm:prSet/>
      <dgm:spPr/>
      <dgm:t>
        <a:bodyPr/>
        <a:lstStyle/>
        <a:p>
          <a:endParaRPr lang="en-GB">
            <a:solidFill>
              <a:schemeClr val="bg1"/>
            </a:solidFill>
            <a:latin typeface="Gill Sans MT" panose="020B0502020104020203" pitchFamily="34" charset="77"/>
          </a:endParaRPr>
        </a:p>
      </dgm:t>
    </dgm:pt>
    <dgm:pt modelId="{F9414B96-0E58-9E45-A141-B3AE92664520}">
      <dgm:prSet/>
      <dgm:spPr/>
      <dgm:t>
        <a:bodyPr/>
        <a:lstStyle/>
        <a:p>
          <a:r>
            <a:rPr lang="en-IN">
              <a:latin typeface="Gill Sans MT" panose="020B0502020104020203" pitchFamily="34" charset="77"/>
            </a:rPr>
            <a:t>There is lack of incentives for businesses operating in green industries</a:t>
          </a:r>
          <a:endParaRPr lang="en-US">
            <a:latin typeface="Gill Sans MT" panose="020B0502020104020203" pitchFamily="34" charset="77"/>
          </a:endParaRPr>
        </a:p>
      </dgm:t>
    </dgm:pt>
    <dgm:pt modelId="{D9C1E4BF-0780-DB4B-8B99-3813498B0929}" type="parTrans" cxnId="{3CCF3285-A469-6E4B-A92F-A359C371301C}">
      <dgm:prSet/>
      <dgm:spPr/>
      <dgm:t>
        <a:bodyPr/>
        <a:lstStyle/>
        <a:p>
          <a:endParaRPr lang="en-GB">
            <a:solidFill>
              <a:schemeClr val="bg1"/>
            </a:solidFill>
            <a:latin typeface="Gill Sans MT" panose="020B0502020104020203" pitchFamily="34" charset="77"/>
          </a:endParaRPr>
        </a:p>
      </dgm:t>
    </dgm:pt>
    <dgm:pt modelId="{BCB78F72-FC20-5C41-8E30-3E7B5823E22C}" type="sibTrans" cxnId="{3CCF3285-A469-6E4B-A92F-A359C371301C}">
      <dgm:prSet/>
      <dgm:spPr/>
      <dgm:t>
        <a:bodyPr/>
        <a:lstStyle/>
        <a:p>
          <a:endParaRPr lang="en-GB">
            <a:solidFill>
              <a:schemeClr val="bg1"/>
            </a:solidFill>
            <a:latin typeface="Gill Sans MT" panose="020B0502020104020203" pitchFamily="34" charset="77"/>
          </a:endParaRPr>
        </a:p>
      </dgm:t>
    </dgm:pt>
    <dgm:pt modelId="{0FB57F1A-D305-1B45-A41E-064977BDE0D6}" type="pres">
      <dgm:prSet presAssocID="{9605A7B2-D1AF-2F45-BD85-99909E732C9C}" presName="Name0" presStyleCnt="0">
        <dgm:presLayoutVars>
          <dgm:chPref val="1"/>
          <dgm:dir/>
          <dgm:animOne val="branch"/>
          <dgm:animLvl val="lvl"/>
          <dgm:resizeHandles val="exact"/>
        </dgm:presLayoutVars>
      </dgm:prSet>
      <dgm:spPr/>
    </dgm:pt>
    <dgm:pt modelId="{09D0A618-C0B2-AF4D-B10B-9955D43669A0}" type="pres">
      <dgm:prSet presAssocID="{2588F06A-FBDE-154D-9443-DCED1C9AEB02}" presName="root1" presStyleCnt="0"/>
      <dgm:spPr/>
    </dgm:pt>
    <dgm:pt modelId="{3829D888-A2AE-C241-AB6F-876045D6A1E9}" type="pres">
      <dgm:prSet presAssocID="{2588F06A-FBDE-154D-9443-DCED1C9AEB02}" presName="LevelOneTextNode" presStyleLbl="node0" presStyleIdx="0" presStyleCnt="1">
        <dgm:presLayoutVars>
          <dgm:chPref val="3"/>
        </dgm:presLayoutVars>
      </dgm:prSet>
      <dgm:spPr/>
    </dgm:pt>
    <dgm:pt modelId="{69F02C6B-AE07-9249-B3EA-A1903C76F7A8}" type="pres">
      <dgm:prSet presAssocID="{2588F06A-FBDE-154D-9443-DCED1C9AEB02}" presName="level2hierChild" presStyleCnt="0"/>
      <dgm:spPr/>
    </dgm:pt>
    <dgm:pt modelId="{2ACD1687-BD0E-3A41-963D-0F57067D182F}" type="pres">
      <dgm:prSet presAssocID="{70EEF7C7-B919-0041-A0F1-6E20753C5D68}" presName="conn2-1" presStyleLbl="parChTrans1D2" presStyleIdx="0" presStyleCnt="5"/>
      <dgm:spPr/>
    </dgm:pt>
    <dgm:pt modelId="{50854430-8AFC-5C45-BA8B-D881158ADD3E}" type="pres">
      <dgm:prSet presAssocID="{70EEF7C7-B919-0041-A0F1-6E20753C5D68}" presName="connTx" presStyleLbl="parChTrans1D2" presStyleIdx="0" presStyleCnt="5"/>
      <dgm:spPr/>
    </dgm:pt>
    <dgm:pt modelId="{4F2CF063-FDD1-1540-AF53-A46862A3234E}" type="pres">
      <dgm:prSet presAssocID="{1B833A6A-4965-2742-9BCF-844B4A665BE4}" presName="root2" presStyleCnt="0"/>
      <dgm:spPr/>
    </dgm:pt>
    <dgm:pt modelId="{941E67F4-01FB-6145-99CF-0BCEAC07E72C}" type="pres">
      <dgm:prSet presAssocID="{1B833A6A-4965-2742-9BCF-844B4A665BE4}" presName="LevelTwoTextNode" presStyleLbl="node2" presStyleIdx="0" presStyleCnt="5">
        <dgm:presLayoutVars>
          <dgm:chPref val="3"/>
        </dgm:presLayoutVars>
      </dgm:prSet>
      <dgm:spPr/>
    </dgm:pt>
    <dgm:pt modelId="{A41B764C-30DC-2F40-86A8-4A3A72A28497}" type="pres">
      <dgm:prSet presAssocID="{1B833A6A-4965-2742-9BCF-844B4A665BE4}" presName="level3hierChild" presStyleCnt="0"/>
      <dgm:spPr/>
    </dgm:pt>
    <dgm:pt modelId="{70A55552-1CD9-F74F-8EFF-D072F094F2B4}" type="pres">
      <dgm:prSet presAssocID="{492FA2FE-D13F-0F4E-B126-6AF46F93E524}" presName="conn2-1" presStyleLbl="parChTrans1D2" presStyleIdx="1" presStyleCnt="5"/>
      <dgm:spPr/>
    </dgm:pt>
    <dgm:pt modelId="{5D8F4F12-53CE-3642-94D5-883F689919F8}" type="pres">
      <dgm:prSet presAssocID="{492FA2FE-D13F-0F4E-B126-6AF46F93E524}" presName="connTx" presStyleLbl="parChTrans1D2" presStyleIdx="1" presStyleCnt="5"/>
      <dgm:spPr/>
    </dgm:pt>
    <dgm:pt modelId="{4C1FA48E-8F5A-DE40-89F1-51762DF452D0}" type="pres">
      <dgm:prSet presAssocID="{79B6A767-0382-6F46-8EE3-8A3A0A6BED13}" presName="root2" presStyleCnt="0"/>
      <dgm:spPr/>
    </dgm:pt>
    <dgm:pt modelId="{263C446D-5103-564C-BE83-283D5DC51129}" type="pres">
      <dgm:prSet presAssocID="{79B6A767-0382-6F46-8EE3-8A3A0A6BED13}" presName="LevelTwoTextNode" presStyleLbl="node2" presStyleIdx="1" presStyleCnt="5">
        <dgm:presLayoutVars>
          <dgm:chPref val="3"/>
        </dgm:presLayoutVars>
      </dgm:prSet>
      <dgm:spPr/>
    </dgm:pt>
    <dgm:pt modelId="{95A2F191-4EDC-5543-9939-64BD2314F79A}" type="pres">
      <dgm:prSet presAssocID="{79B6A767-0382-6F46-8EE3-8A3A0A6BED13}" presName="level3hierChild" presStyleCnt="0"/>
      <dgm:spPr/>
    </dgm:pt>
    <dgm:pt modelId="{DFBA8D44-97D9-D24C-807D-2F4D2B370114}" type="pres">
      <dgm:prSet presAssocID="{0E3B199A-ABCB-8F40-A6DE-526EE026E183}" presName="conn2-1" presStyleLbl="parChTrans1D2" presStyleIdx="2" presStyleCnt="5"/>
      <dgm:spPr/>
    </dgm:pt>
    <dgm:pt modelId="{7EF96F02-0C31-0D42-AA98-BE6D222FA72A}" type="pres">
      <dgm:prSet presAssocID="{0E3B199A-ABCB-8F40-A6DE-526EE026E183}" presName="connTx" presStyleLbl="parChTrans1D2" presStyleIdx="2" presStyleCnt="5"/>
      <dgm:spPr/>
    </dgm:pt>
    <dgm:pt modelId="{A3D7652E-D46F-F544-A2DA-9491737CE2C3}" type="pres">
      <dgm:prSet presAssocID="{27DCEF56-8C19-2141-BA38-9E3B575CFD6E}" presName="root2" presStyleCnt="0"/>
      <dgm:spPr/>
    </dgm:pt>
    <dgm:pt modelId="{D25ED62E-0E2D-9448-BF2A-9E4288AC8D14}" type="pres">
      <dgm:prSet presAssocID="{27DCEF56-8C19-2141-BA38-9E3B575CFD6E}" presName="LevelTwoTextNode" presStyleLbl="node2" presStyleIdx="2" presStyleCnt="5">
        <dgm:presLayoutVars>
          <dgm:chPref val="3"/>
        </dgm:presLayoutVars>
      </dgm:prSet>
      <dgm:spPr/>
    </dgm:pt>
    <dgm:pt modelId="{69B15825-24CB-BC45-BF30-A0347BBE2BBD}" type="pres">
      <dgm:prSet presAssocID="{27DCEF56-8C19-2141-BA38-9E3B575CFD6E}" presName="level3hierChild" presStyleCnt="0"/>
      <dgm:spPr/>
    </dgm:pt>
    <dgm:pt modelId="{B2B56928-BC7C-0E4B-86A4-D16F9C8F2772}" type="pres">
      <dgm:prSet presAssocID="{D9C1E4BF-0780-DB4B-8B99-3813498B0929}" presName="conn2-1" presStyleLbl="parChTrans1D2" presStyleIdx="3" presStyleCnt="5"/>
      <dgm:spPr/>
    </dgm:pt>
    <dgm:pt modelId="{03BD5547-7F43-1844-9708-D6D6C847A184}" type="pres">
      <dgm:prSet presAssocID="{D9C1E4BF-0780-DB4B-8B99-3813498B0929}" presName="connTx" presStyleLbl="parChTrans1D2" presStyleIdx="3" presStyleCnt="5"/>
      <dgm:spPr/>
    </dgm:pt>
    <dgm:pt modelId="{C2BFE57B-2B37-FB4E-B024-24A0C6C2B391}" type="pres">
      <dgm:prSet presAssocID="{F9414B96-0E58-9E45-A141-B3AE92664520}" presName="root2" presStyleCnt="0"/>
      <dgm:spPr/>
    </dgm:pt>
    <dgm:pt modelId="{097FAD2A-B9EF-F14E-A92B-4663E5FBEF21}" type="pres">
      <dgm:prSet presAssocID="{F9414B96-0E58-9E45-A141-B3AE92664520}" presName="LevelTwoTextNode" presStyleLbl="node2" presStyleIdx="3" presStyleCnt="5">
        <dgm:presLayoutVars>
          <dgm:chPref val="3"/>
        </dgm:presLayoutVars>
      </dgm:prSet>
      <dgm:spPr/>
    </dgm:pt>
    <dgm:pt modelId="{7470B9B5-5233-CD43-BD17-30F0BBC5DEC7}" type="pres">
      <dgm:prSet presAssocID="{F9414B96-0E58-9E45-A141-B3AE92664520}" presName="level3hierChild" presStyleCnt="0"/>
      <dgm:spPr/>
    </dgm:pt>
    <dgm:pt modelId="{2EE7C723-D53A-2C43-B801-AB0EEA57F006}" type="pres">
      <dgm:prSet presAssocID="{7FBCB3FE-5F2C-7F48-A6C3-25DFA9FAA322}" presName="conn2-1" presStyleLbl="parChTrans1D2" presStyleIdx="4" presStyleCnt="5"/>
      <dgm:spPr/>
    </dgm:pt>
    <dgm:pt modelId="{490386BD-2F3F-7847-91E5-6D805E4FAAAC}" type="pres">
      <dgm:prSet presAssocID="{7FBCB3FE-5F2C-7F48-A6C3-25DFA9FAA322}" presName="connTx" presStyleLbl="parChTrans1D2" presStyleIdx="4" presStyleCnt="5"/>
      <dgm:spPr/>
    </dgm:pt>
    <dgm:pt modelId="{A330AA5A-E038-784C-A17B-56536928EF91}" type="pres">
      <dgm:prSet presAssocID="{EEB0FE95-47C9-9A4D-9B44-6FF4197CF7AA}" presName="root2" presStyleCnt="0"/>
      <dgm:spPr/>
    </dgm:pt>
    <dgm:pt modelId="{46E3CE88-2E4C-2E45-BD3A-12100FDB9B8D}" type="pres">
      <dgm:prSet presAssocID="{EEB0FE95-47C9-9A4D-9B44-6FF4197CF7AA}" presName="LevelTwoTextNode" presStyleLbl="node2" presStyleIdx="4" presStyleCnt="5">
        <dgm:presLayoutVars>
          <dgm:chPref val="3"/>
        </dgm:presLayoutVars>
      </dgm:prSet>
      <dgm:spPr/>
    </dgm:pt>
    <dgm:pt modelId="{710801B9-49FC-C542-9D4D-8C373EC6CC54}" type="pres">
      <dgm:prSet presAssocID="{EEB0FE95-47C9-9A4D-9B44-6FF4197CF7AA}" presName="level3hierChild" presStyleCnt="0"/>
      <dgm:spPr/>
    </dgm:pt>
  </dgm:ptLst>
  <dgm:cxnLst>
    <dgm:cxn modelId="{A480AE00-C1C5-9F47-9F4D-2FCEB20F0468}" type="presOf" srcId="{2588F06A-FBDE-154D-9443-DCED1C9AEB02}" destId="{3829D888-A2AE-C241-AB6F-876045D6A1E9}" srcOrd="0" destOrd="0" presId="urn:microsoft.com/office/officeart/2008/layout/HorizontalMultiLevelHierarchy"/>
    <dgm:cxn modelId="{A7B34A07-E9C0-224D-AFC1-1DEDC17002E0}" type="presOf" srcId="{79B6A767-0382-6F46-8EE3-8A3A0A6BED13}" destId="{263C446D-5103-564C-BE83-283D5DC51129}" srcOrd="0" destOrd="0" presId="urn:microsoft.com/office/officeart/2008/layout/HorizontalMultiLevelHierarchy"/>
    <dgm:cxn modelId="{67611915-F280-E04B-B5A6-5AD971E73F7B}" type="presOf" srcId="{27DCEF56-8C19-2141-BA38-9E3B575CFD6E}" destId="{D25ED62E-0E2D-9448-BF2A-9E4288AC8D14}" srcOrd="0" destOrd="0" presId="urn:microsoft.com/office/officeart/2008/layout/HorizontalMultiLevelHierarchy"/>
    <dgm:cxn modelId="{11D70C2A-68CE-444D-A792-1F4975FC4A2E}" srcId="{2588F06A-FBDE-154D-9443-DCED1C9AEB02}" destId="{27DCEF56-8C19-2141-BA38-9E3B575CFD6E}" srcOrd="2" destOrd="0" parTransId="{0E3B199A-ABCB-8F40-A6DE-526EE026E183}" sibTransId="{4046C2FE-0E8A-944A-8608-F56D5F026C27}"/>
    <dgm:cxn modelId="{5F99CA2D-BED0-5245-9597-B7116DECE8AD}" srcId="{2588F06A-FBDE-154D-9443-DCED1C9AEB02}" destId="{EEB0FE95-47C9-9A4D-9B44-6FF4197CF7AA}" srcOrd="4" destOrd="0" parTransId="{7FBCB3FE-5F2C-7F48-A6C3-25DFA9FAA322}" sibTransId="{0A738E48-4069-DB46-958B-3F69A25EB79B}"/>
    <dgm:cxn modelId="{DCF80E3C-C75C-EE43-AB96-0C23DF20FEA3}" type="presOf" srcId="{F9414B96-0E58-9E45-A141-B3AE92664520}" destId="{097FAD2A-B9EF-F14E-A92B-4663E5FBEF21}" srcOrd="0" destOrd="0" presId="urn:microsoft.com/office/officeart/2008/layout/HorizontalMultiLevelHierarchy"/>
    <dgm:cxn modelId="{5F811B47-79A1-7849-B2E8-D565E47B8200}" type="presOf" srcId="{7FBCB3FE-5F2C-7F48-A6C3-25DFA9FAA322}" destId="{490386BD-2F3F-7847-91E5-6D805E4FAAAC}" srcOrd="1" destOrd="0" presId="urn:microsoft.com/office/officeart/2008/layout/HorizontalMultiLevelHierarchy"/>
    <dgm:cxn modelId="{A86BF148-28F4-0B4B-BAA9-FCB63E907F54}" type="presOf" srcId="{70EEF7C7-B919-0041-A0F1-6E20753C5D68}" destId="{50854430-8AFC-5C45-BA8B-D881158ADD3E}" srcOrd="1" destOrd="0" presId="urn:microsoft.com/office/officeart/2008/layout/HorizontalMultiLevelHierarchy"/>
    <dgm:cxn modelId="{4E00324D-8AEF-3F40-9351-DB3A5931BC31}" type="presOf" srcId="{0E3B199A-ABCB-8F40-A6DE-526EE026E183}" destId="{DFBA8D44-97D9-D24C-807D-2F4D2B370114}" srcOrd="0" destOrd="0" presId="urn:microsoft.com/office/officeart/2008/layout/HorizontalMultiLevelHierarchy"/>
    <dgm:cxn modelId="{BD6C4A50-A1B9-0B4C-A179-FDB122C8DB99}" type="presOf" srcId="{D9C1E4BF-0780-DB4B-8B99-3813498B0929}" destId="{B2B56928-BC7C-0E4B-86A4-D16F9C8F2772}" srcOrd="0" destOrd="0" presId="urn:microsoft.com/office/officeart/2008/layout/HorizontalMultiLevelHierarchy"/>
    <dgm:cxn modelId="{A1EDE951-6067-E741-9F14-16662C5780CE}" type="presOf" srcId="{492FA2FE-D13F-0F4E-B126-6AF46F93E524}" destId="{70A55552-1CD9-F74F-8EFF-D072F094F2B4}" srcOrd="0" destOrd="0" presId="urn:microsoft.com/office/officeart/2008/layout/HorizontalMultiLevelHierarchy"/>
    <dgm:cxn modelId="{4A7BD055-F4C0-2E4B-8C35-DB7E0F9B651F}" srcId="{9605A7B2-D1AF-2F45-BD85-99909E732C9C}" destId="{2588F06A-FBDE-154D-9443-DCED1C9AEB02}" srcOrd="0" destOrd="0" parTransId="{1A7159D1-65DD-4F47-A10E-6EDEAEC97BDA}" sibTransId="{F71FD80C-278A-244D-8679-C28DA5863D04}"/>
    <dgm:cxn modelId="{E636985A-399F-5546-B611-C5FA570B9546}" type="presOf" srcId="{0E3B199A-ABCB-8F40-A6DE-526EE026E183}" destId="{7EF96F02-0C31-0D42-AA98-BE6D222FA72A}" srcOrd="1" destOrd="0" presId="urn:microsoft.com/office/officeart/2008/layout/HorizontalMultiLevelHierarchy"/>
    <dgm:cxn modelId="{08ADDA70-DE92-6444-8407-FF20C9AACDEE}" type="presOf" srcId="{7FBCB3FE-5F2C-7F48-A6C3-25DFA9FAA322}" destId="{2EE7C723-D53A-2C43-B801-AB0EEA57F006}" srcOrd="0" destOrd="0" presId="urn:microsoft.com/office/officeart/2008/layout/HorizontalMultiLevelHierarchy"/>
    <dgm:cxn modelId="{3CCF3285-A469-6E4B-A92F-A359C371301C}" srcId="{2588F06A-FBDE-154D-9443-DCED1C9AEB02}" destId="{F9414B96-0E58-9E45-A141-B3AE92664520}" srcOrd="3" destOrd="0" parTransId="{D9C1E4BF-0780-DB4B-8B99-3813498B0929}" sibTransId="{BCB78F72-FC20-5C41-8E30-3E7B5823E22C}"/>
    <dgm:cxn modelId="{B4FFE089-E705-1E4A-A24B-F9F0C0A512E4}" srcId="{2588F06A-FBDE-154D-9443-DCED1C9AEB02}" destId="{1B833A6A-4965-2742-9BCF-844B4A665BE4}" srcOrd="0" destOrd="0" parTransId="{70EEF7C7-B919-0041-A0F1-6E20753C5D68}" sibTransId="{FC6A53D4-04FB-4845-841C-FF2A5B5DBB70}"/>
    <dgm:cxn modelId="{4EBB52A6-954B-2143-A4A1-66402D0D2BFB}" type="presOf" srcId="{EEB0FE95-47C9-9A4D-9B44-6FF4197CF7AA}" destId="{46E3CE88-2E4C-2E45-BD3A-12100FDB9B8D}" srcOrd="0" destOrd="0" presId="urn:microsoft.com/office/officeart/2008/layout/HorizontalMultiLevelHierarchy"/>
    <dgm:cxn modelId="{61EE42AA-D5CC-E449-8A37-ABAEA85903B1}" type="presOf" srcId="{492FA2FE-D13F-0F4E-B126-6AF46F93E524}" destId="{5D8F4F12-53CE-3642-94D5-883F689919F8}" srcOrd="1" destOrd="0" presId="urn:microsoft.com/office/officeart/2008/layout/HorizontalMultiLevelHierarchy"/>
    <dgm:cxn modelId="{104219DF-640A-DD43-B4AB-82DD798C4DF6}" type="presOf" srcId="{9605A7B2-D1AF-2F45-BD85-99909E732C9C}" destId="{0FB57F1A-D305-1B45-A41E-064977BDE0D6}" srcOrd="0" destOrd="0" presId="urn:microsoft.com/office/officeart/2008/layout/HorizontalMultiLevelHierarchy"/>
    <dgm:cxn modelId="{87A0BBE0-7215-A540-9ABA-42334DFF4838}" srcId="{2588F06A-FBDE-154D-9443-DCED1C9AEB02}" destId="{79B6A767-0382-6F46-8EE3-8A3A0A6BED13}" srcOrd="1" destOrd="0" parTransId="{492FA2FE-D13F-0F4E-B126-6AF46F93E524}" sibTransId="{C2B0EB5B-318A-1340-B3E2-58055B831DE4}"/>
    <dgm:cxn modelId="{74F516E1-696B-974C-92ED-880086A9FB7B}" type="presOf" srcId="{70EEF7C7-B919-0041-A0F1-6E20753C5D68}" destId="{2ACD1687-BD0E-3A41-963D-0F57067D182F}" srcOrd="0" destOrd="0" presId="urn:microsoft.com/office/officeart/2008/layout/HorizontalMultiLevelHierarchy"/>
    <dgm:cxn modelId="{05D7AAE2-8291-C547-921A-DDEAF50F2D99}" type="presOf" srcId="{1B833A6A-4965-2742-9BCF-844B4A665BE4}" destId="{941E67F4-01FB-6145-99CF-0BCEAC07E72C}" srcOrd="0" destOrd="0" presId="urn:microsoft.com/office/officeart/2008/layout/HorizontalMultiLevelHierarchy"/>
    <dgm:cxn modelId="{E43088E4-60C7-DD4D-9AFA-2170C7D2BEAC}" type="presOf" srcId="{D9C1E4BF-0780-DB4B-8B99-3813498B0929}" destId="{03BD5547-7F43-1844-9708-D6D6C847A184}" srcOrd="1" destOrd="0" presId="urn:microsoft.com/office/officeart/2008/layout/HorizontalMultiLevelHierarchy"/>
    <dgm:cxn modelId="{36FD1810-6FAD-5D42-B108-B1E7FC570250}" type="presParOf" srcId="{0FB57F1A-D305-1B45-A41E-064977BDE0D6}" destId="{09D0A618-C0B2-AF4D-B10B-9955D43669A0}" srcOrd="0" destOrd="0" presId="urn:microsoft.com/office/officeart/2008/layout/HorizontalMultiLevelHierarchy"/>
    <dgm:cxn modelId="{8C045262-3388-4F4F-9800-88AA1E5A7A72}" type="presParOf" srcId="{09D0A618-C0B2-AF4D-B10B-9955D43669A0}" destId="{3829D888-A2AE-C241-AB6F-876045D6A1E9}" srcOrd="0" destOrd="0" presId="urn:microsoft.com/office/officeart/2008/layout/HorizontalMultiLevelHierarchy"/>
    <dgm:cxn modelId="{9D8970F4-44BD-3D4A-9C74-38CAE2AFA4CC}" type="presParOf" srcId="{09D0A618-C0B2-AF4D-B10B-9955D43669A0}" destId="{69F02C6B-AE07-9249-B3EA-A1903C76F7A8}" srcOrd="1" destOrd="0" presId="urn:microsoft.com/office/officeart/2008/layout/HorizontalMultiLevelHierarchy"/>
    <dgm:cxn modelId="{4CD4FA59-4D1F-0B45-8292-079951AD990E}" type="presParOf" srcId="{69F02C6B-AE07-9249-B3EA-A1903C76F7A8}" destId="{2ACD1687-BD0E-3A41-963D-0F57067D182F}" srcOrd="0" destOrd="0" presId="urn:microsoft.com/office/officeart/2008/layout/HorizontalMultiLevelHierarchy"/>
    <dgm:cxn modelId="{9EDF3482-8938-4747-B88B-4FB8B807FA26}" type="presParOf" srcId="{2ACD1687-BD0E-3A41-963D-0F57067D182F}" destId="{50854430-8AFC-5C45-BA8B-D881158ADD3E}" srcOrd="0" destOrd="0" presId="urn:microsoft.com/office/officeart/2008/layout/HorizontalMultiLevelHierarchy"/>
    <dgm:cxn modelId="{EAC1875A-49A8-4544-8947-294FB26BEE4F}" type="presParOf" srcId="{69F02C6B-AE07-9249-B3EA-A1903C76F7A8}" destId="{4F2CF063-FDD1-1540-AF53-A46862A3234E}" srcOrd="1" destOrd="0" presId="urn:microsoft.com/office/officeart/2008/layout/HorizontalMultiLevelHierarchy"/>
    <dgm:cxn modelId="{C4AB5B22-DF25-CB44-9755-0FB71AC30704}" type="presParOf" srcId="{4F2CF063-FDD1-1540-AF53-A46862A3234E}" destId="{941E67F4-01FB-6145-99CF-0BCEAC07E72C}" srcOrd="0" destOrd="0" presId="urn:microsoft.com/office/officeart/2008/layout/HorizontalMultiLevelHierarchy"/>
    <dgm:cxn modelId="{61913389-288D-954D-A137-5DEFC29E6811}" type="presParOf" srcId="{4F2CF063-FDD1-1540-AF53-A46862A3234E}" destId="{A41B764C-30DC-2F40-86A8-4A3A72A28497}" srcOrd="1" destOrd="0" presId="urn:microsoft.com/office/officeart/2008/layout/HorizontalMultiLevelHierarchy"/>
    <dgm:cxn modelId="{6293216B-4775-9A46-8B26-CAEE2D23C50F}" type="presParOf" srcId="{69F02C6B-AE07-9249-B3EA-A1903C76F7A8}" destId="{70A55552-1CD9-F74F-8EFF-D072F094F2B4}" srcOrd="2" destOrd="0" presId="urn:microsoft.com/office/officeart/2008/layout/HorizontalMultiLevelHierarchy"/>
    <dgm:cxn modelId="{3C4F0CB0-A157-5144-9843-70C1F7786C35}" type="presParOf" srcId="{70A55552-1CD9-F74F-8EFF-D072F094F2B4}" destId="{5D8F4F12-53CE-3642-94D5-883F689919F8}" srcOrd="0" destOrd="0" presId="urn:microsoft.com/office/officeart/2008/layout/HorizontalMultiLevelHierarchy"/>
    <dgm:cxn modelId="{30224C2E-D896-EC4E-B29B-9A08296C2429}" type="presParOf" srcId="{69F02C6B-AE07-9249-B3EA-A1903C76F7A8}" destId="{4C1FA48E-8F5A-DE40-89F1-51762DF452D0}" srcOrd="3" destOrd="0" presId="urn:microsoft.com/office/officeart/2008/layout/HorizontalMultiLevelHierarchy"/>
    <dgm:cxn modelId="{D987B849-FC58-174C-AB38-C89CE8BF3FA0}" type="presParOf" srcId="{4C1FA48E-8F5A-DE40-89F1-51762DF452D0}" destId="{263C446D-5103-564C-BE83-283D5DC51129}" srcOrd="0" destOrd="0" presId="urn:microsoft.com/office/officeart/2008/layout/HorizontalMultiLevelHierarchy"/>
    <dgm:cxn modelId="{A456C1D7-C060-1444-8F2A-E6891A0C1FF0}" type="presParOf" srcId="{4C1FA48E-8F5A-DE40-89F1-51762DF452D0}" destId="{95A2F191-4EDC-5543-9939-64BD2314F79A}" srcOrd="1" destOrd="0" presId="urn:microsoft.com/office/officeart/2008/layout/HorizontalMultiLevelHierarchy"/>
    <dgm:cxn modelId="{04F88950-72FD-7340-9415-BC2911D0C78B}" type="presParOf" srcId="{69F02C6B-AE07-9249-B3EA-A1903C76F7A8}" destId="{DFBA8D44-97D9-D24C-807D-2F4D2B370114}" srcOrd="4" destOrd="0" presId="urn:microsoft.com/office/officeart/2008/layout/HorizontalMultiLevelHierarchy"/>
    <dgm:cxn modelId="{4A0606A2-DAD0-8E4B-A9BF-3A0FFE5A9E1D}" type="presParOf" srcId="{DFBA8D44-97D9-D24C-807D-2F4D2B370114}" destId="{7EF96F02-0C31-0D42-AA98-BE6D222FA72A}" srcOrd="0" destOrd="0" presId="urn:microsoft.com/office/officeart/2008/layout/HorizontalMultiLevelHierarchy"/>
    <dgm:cxn modelId="{686FC716-FD63-374B-A7BC-D66189A3883D}" type="presParOf" srcId="{69F02C6B-AE07-9249-B3EA-A1903C76F7A8}" destId="{A3D7652E-D46F-F544-A2DA-9491737CE2C3}" srcOrd="5" destOrd="0" presId="urn:microsoft.com/office/officeart/2008/layout/HorizontalMultiLevelHierarchy"/>
    <dgm:cxn modelId="{59513FBA-6E59-5246-91A3-173639876CAA}" type="presParOf" srcId="{A3D7652E-D46F-F544-A2DA-9491737CE2C3}" destId="{D25ED62E-0E2D-9448-BF2A-9E4288AC8D14}" srcOrd="0" destOrd="0" presId="urn:microsoft.com/office/officeart/2008/layout/HorizontalMultiLevelHierarchy"/>
    <dgm:cxn modelId="{FFB54347-FCE5-9547-A140-F4D626758C8F}" type="presParOf" srcId="{A3D7652E-D46F-F544-A2DA-9491737CE2C3}" destId="{69B15825-24CB-BC45-BF30-A0347BBE2BBD}" srcOrd="1" destOrd="0" presId="urn:microsoft.com/office/officeart/2008/layout/HorizontalMultiLevelHierarchy"/>
    <dgm:cxn modelId="{5E3AB823-E676-154B-AF75-941CB5EA5D9A}" type="presParOf" srcId="{69F02C6B-AE07-9249-B3EA-A1903C76F7A8}" destId="{B2B56928-BC7C-0E4B-86A4-D16F9C8F2772}" srcOrd="6" destOrd="0" presId="urn:microsoft.com/office/officeart/2008/layout/HorizontalMultiLevelHierarchy"/>
    <dgm:cxn modelId="{898AE6EB-E161-5948-9D78-324A6BB06AF4}" type="presParOf" srcId="{B2B56928-BC7C-0E4B-86A4-D16F9C8F2772}" destId="{03BD5547-7F43-1844-9708-D6D6C847A184}" srcOrd="0" destOrd="0" presId="urn:microsoft.com/office/officeart/2008/layout/HorizontalMultiLevelHierarchy"/>
    <dgm:cxn modelId="{5E9DCC37-85DE-0F45-A579-830F2B3707DD}" type="presParOf" srcId="{69F02C6B-AE07-9249-B3EA-A1903C76F7A8}" destId="{C2BFE57B-2B37-FB4E-B024-24A0C6C2B391}" srcOrd="7" destOrd="0" presId="urn:microsoft.com/office/officeart/2008/layout/HorizontalMultiLevelHierarchy"/>
    <dgm:cxn modelId="{533EB54B-354B-9C42-87DD-F963BCE165F9}" type="presParOf" srcId="{C2BFE57B-2B37-FB4E-B024-24A0C6C2B391}" destId="{097FAD2A-B9EF-F14E-A92B-4663E5FBEF21}" srcOrd="0" destOrd="0" presId="urn:microsoft.com/office/officeart/2008/layout/HorizontalMultiLevelHierarchy"/>
    <dgm:cxn modelId="{4EE076A0-D2BB-8443-BB3B-20610D8B424B}" type="presParOf" srcId="{C2BFE57B-2B37-FB4E-B024-24A0C6C2B391}" destId="{7470B9B5-5233-CD43-BD17-30F0BBC5DEC7}" srcOrd="1" destOrd="0" presId="urn:microsoft.com/office/officeart/2008/layout/HorizontalMultiLevelHierarchy"/>
    <dgm:cxn modelId="{0B37118E-2AED-D348-9754-054A533593F9}" type="presParOf" srcId="{69F02C6B-AE07-9249-B3EA-A1903C76F7A8}" destId="{2EE7C723-D53A-2C43-B801-AB0EEA57F006}" srcOrd="8" destOrd="0" presId="urn:microsoft.com/office/officeart/2008/layout/HorizontalMultiLevelHierarchy"/>
    <dgm:cxn modelId="{BA1DADE9-1119-5046-AB47-61F20ADFA6B6}" type="presParOf" srcId="{2EE7C723-D53A-2C43-B801-AB0EEA57F006}" destId="{490386BD-2F3F-7847-91E5-6D805E4FAAAC}" srcOrd="0" destOrd="0" presId="urn:microsoft.com/office/officeart/2008/layout/HorizontalMultiLevelHierarchy"/>
    <dgm:cxn modelId="{FEF952E5-D8A5-664B-8CD0-2869CD771C0D}" type="presParOf" srcId="{69F02C6B-AE07-9249-B3EA-A1903C76F7A8}" destId="{A330AA5A-E038-784C-A17B-56536928EF91}" srcOrd="9" destOrd="0" presId="urn:microsoft.com/office/officeart/2008/layout/HorizontalMultiLevelHierarchy"/>
    <dgm:cxn modelId="{C31F9BE5-3AA0-104D-9AEC-5585DA447C2F}" type="presParOf" srcId="{A330AA5A-E038-784C-A17B-56536928EF91}" destId="{46E3CE88-2E4C-2E45-BD3A-12100FDB9B8D}" srcOrd="0" destOrd="0" presId="urn:microsoft.com/office/officeart/2008/layout/HorizontalMultiLevelHierarchy"/>
    <dgm:cxn modelId="{D84AD454-9152-8E4F-A739-DB9504182F15}" type="presParOf" srcId="{A330AA5A-E038-784C-A17B-56536928EF91}" destId="{710801B9-49FC-C542-9D4D-8C373EC6CC54}"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D6E20E-C241-43D0-B095-A72AFE516EA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B8D335F-079B-4521-B208-9C13B9C02EDD}">
      <dgm:prSet/>
      <dgm:spPr/>
      <dgm:t>
        <a:bodyPr/>
        <a:lstStyle/>
        <a:p>
          <a:r>
            <a:rPr lang="en-GB" dirty="0"/>
            <a:t>most of the policies reviewed in the four </a:t>
          </a:r>
          <a:r>
            <a:rPr lang="en-GB" b="1" dirty="0"/>
            <a:t>countries fail to include concrete gender equality measures</a:t>
          </a:r>
          <a:r>
            <a:rPr lang="en-GB" dirty="0"/>
            <a:t>;</a:t>
          </a:r>
          <a:endParaRPr lang="en-US" dirty="0"/>
        </a:p>
      </dgm:t>
    </dgm:pt>
    <dgm:pt modelId="{BA409942-0A17-456D-80FF-4DB8D4914FF7}" type="parTrans" cxnId="{C72F6C69-3E43-48A9-A88B-DAEDE11DA5A2}">
      <dgm:prSet/>
      <dgm:spPr/>
      <dgm:t>
        <a:bodyPr/>
        <a:lstStyle/>
        <a:p>
          <a:endParaRPr lang="en-US"/>
        </a:p>
      </dgm:t>
    </dgm:pt>
    <dgm:pt modelId="{DFCA5F53-743C-4A56-8680-C94A3E4C481D}" type="sibTrans" cxnId="{C72F6C69-3E43-48A9-A88B-DAEDE11DA5A2}">
      <dgm:prSet/>
      <dgm:spPr/>
      <dgm:t>
        <a:bodyPr/>
        <a:lstStyle/>
        <a:p>
          <a:endParaRPr lang="en-US"/>
        </a:p>
      </dgm:t>
    </dgm:pt>
    <dgm:pt modelId="{67746CC5-171F-4CF5-B42D-424B7FCA23BD}">
      <dgm:prSet/>
      <dgm:spPr/>
      <dgm:t>
        <a:bodyPr/>
        <a:lstStyle/>
        <a:p>
          <a:r>
            <a:rPr lang="en-GB" dirty="0"/>
            <a:t>a </a:t>
          </a:r>
          <a:r>
            <a:rPr lang="en-GB" b="1" dirty="0"/>
            <a:t>few reference “women” or “gender” </a:t>
          </a:r>
          <a:r>
            <a:rPr lang="en-GB" dirty="0"/>
            <a:t>in their conclusions; and</a:t>
          </a:r>
          <a:endParaRPr lang="en-US" dirty="0"/>
        </a:p>
      </dgm:t>
    </dgm:pt>
    <dgm:pt modelId="{F74C1623-5B72-4FF3-8559-54BB677A7528}" type="parTrans" cxnId="{16C3037E-53FE-4A15-AE26-DC60456EBE0A}">
      <dgm:prSet/>
      <dgm:spPr/>
      <dgm:t>
        <a:bodyPr/>
        <a:lstStyle/>
        <a:p>
          <a:endParaRPr lang="en-US"/>
        </a:p>
      </dgm:t>
    </dgm:pt>
    <dgm:pt modelId="{4AC0ED74-1A67-4F4E-B227-427E191DFF82}" type="sibTrans" cxnId="{16C3037E-53FE-4A15-AE26-DC60456EBE0A}">
      <dgm:prSet/>
      <dgm:spPr/>
      <dgm:t>
        <a:bodyPr/>
        <a:lstStyle/>
        <a:p>
          <a:endParaRPr lang="en-US"/>
        </a:p>
      </dgm:t>
    </dgm:pt>
    <dgm:pt modelId="{4F8B6768-515B-46B3-A13D-E4E14731FDF3}">
      <dgm:prSet/>
      <dgm:spPr/>
      <dgm:t>
        <a:bodyPr/>
        <a:lstStyle/>
        <a:p>
          <a:r>
            <a:rPr lang="en-GB" dirty="0"/>
            <a:t>although many of the policies have good implementation plans, there is scope to become more gender-responsive. </a:t>
          </a:r>
          <a:endParaRPr lang="en-US" dirty="0"/>
        </a:p>
      </dgm:t>
    </dgm:pt>
    <dgm:pt modelId="{79FAD414-D241-4CA9-A9F2-E2D9DFE3BC10}" type="parTrans" cxnId="{A082596A-6EEF-4F36-9F33-41F6C83FF371}">
      <dgm:prSet/>
      <dgm:spPr/>
      <dgm:t>
        <a:bodyPr/>
        <a:lstStyle/>
        <a:p>
          <a:endParaRPr lang="en-US"/>
        </a:p>
      </dgm:t>
    </dgm:pt>
    <dgm:pt modelId="{C0EE4ABC-24EB-41FB-8254-66981CF7D66A}" type="sibTrans" cxnId="{A082596A-6EEF-4F36-9F33-41F6C83FF371}">
      <dgm:prSet/>
      <dgm:spPr/>
      <dgm:t>
        <a:bodyPr/>
        <a:lstStyle/>
        <a:p>
          <a:endParaRPr lang="en-US"/>
        </a:p>
      </dgm:t>
    </dgm:pt>
    <dgm:pt modelId="{499CD8E1-1B00-47EC-BDA9-0AC50F3C8394}" type="pres">
      <dgm:prSet presAssocID="{96D6E20E-C241-43D0-B095-A72AFE516EA5}" presName="linear" presStyleCnt="0">
        <dgm:presLayoutVars>
          <dgm:animLvl val="lvl"/>
          <dgm:resizeHandles val="exact"/>
        </dgm:presLayoutVars>
      </dgm:prSet>
      <dgm:spPr/>
    </dgm:pt>
    <dgm:pt modelId="{A5F21914-0A34-412B-9F01-36BBBC7DD8A4}" type="pres">
      <dgm:prSet presAssocID="{FB8D335F-079B-4521-B208-9C13B9C02EDD}" presName="parentText" presStyleLbl="node1" presStyleIdx="0" presStyleCnt="3">
        <dgm:presLayoutVars>
          <dgm:chMax val="0"/>
          <dgm:bulletEnabled val="1"/>
        </dgm:presLayoutVars>
      </dgm:prSet>
      <dgm:spPr/>
    </dgm:pt>
    <dgm:pt modelId="{1C588E47-C6E9-4CE5-AB98-04C4C1E47F51}" type="pres">
      <dgm:prSet presAssocID="{DFCA5F53-743C-4A56-8680-C94A3E4C481D}" presName="spacer" presStyleCnt="0"/>
      <dgm:spPr/>
    </dgm:pt>
    <dgm:pt modelId="{7FC6967C-154E-43CB-AFD2-AFE30CF6033A}" type="pres">
      <dgm:prSet presAssocID="{67746CC5-171F-4CF5-B42D-424B7FCA23BD}" presName="parentText" presStyleLbl="node1" presStyleIdx="1" presStyleCnt="3">
        <dgm:presLayoutVars>
          <dgm:chMax val="0"/>
          <dgm:bulletEnabled val="1"/>
        </dgm:presLayoutVars>
      </dgm:prSet>
      <dgm:spPr/>
    </dgm:pt>
    <dgm:pt modelId="{50B8E5E5-2B4A-4AD5-AF16-87C15A5B878E}" type="pres">
      <dgm:prSet presAssocID="{4AC0ED74-1A67-4F4E-B227-427E191DFF82}" presName="spacer" presStyleCnt="0"/>
      <dgm:spPr/>
    </dgm:pt>
    <dgm:pt modelId="{594842A7-0C2D-4173-8248-D744E0851DF3}" type="pres">
      <dgm:prSet presAssocID="{4F8B6768-515B-46B3-A13D-E4E14731FDF3}" presName="parentText" presStyleLbl="node1" presStyleIdx="2" presStyleCnt="3">
        <dgm:presLayoutVars>
          <dgm:chMax val="0"/>
          <dgm:bulletEnabled val="1"/>
        </dgm:presLayoutVars>
      </dgm:prSet>
      <dgm:spPr/>
    </dgm:pt>
  </dgm:ptLst>
  <dgm:cxnLst>
    <dgm:cxn modelId="{D91EB03B-05FC-48D3-B662-2B260C8894C3}" type="presOf" srcId="{67746CC5-171F-4CF5-B42D-424B7FCA23BD}" destId="{7FC6967C-154E-43CB-AFD2-AFE30CF6033A}" srcOrd="0" destOrd="0" presId="urn:microsoft.com/office/officeart/2005/8/layout/vList2"/>
    <dgm:cxn modelId="{C72F6C69-3E43-48A9-A88B-DAEDE11DA5A2}" srcId="{96D6E20E-C241-43D0-B095-A72AFE516EA5}" destId="{FB8D335F-079B-4521-B208-9C13B9C02EDD}" srcOrd="0" destOrd="0" parTransId="{BA409942-0A17-456D-80FF-4DB8D4914FF7}" sibTransId="{DFCA5F53-743C-4A56-8680-C94A3E4C481D}"/>
    <dgm:cxn modelId="{A082596A-6EEF-4F36-9F33-41F6C83FF371}" srcId="{96D6E20E-C241-43D0-B095-A72AFE516EA5}" destId="{4F8B6768-515B-46B3-A13D-E4E14731FDF3}" srcOrd="2" destOrd="0" parTransId="{79FAD414-D241-4CA9-A9F2-E2D9DFE3BC10}" sibTransId="{C0EE4ABC-24EB-41FB-8254-66981CF7D66A}"/>
    <dgm:cxn modelId="{16C3037E-53FE-4A15-AE26-DC60456EBE0A}" srcId="{96D6E20E-C241-43D0-B095-A72AFE516EA5}" destId="{67746CC5-171F-4CF5-B42D-424B7FCA23BD}" srcOrd="1" destOrd="0" parTransId="{F74C1623-5B72-4FF3-8559-54BB677A7528}" sibTransId="{4AC0ED74-1A67-4F4E-B227-427E191DFF82}"/>
    <dgm:cxn modelId="{705377A5-E260-4E95-AABE-6F29207D0555}" type="presOf" srcId="{96D6E20E-C241-43D0-B095-A72AFE516EA5}" destId="{499CD8E1-1B00-47EC-BDA9-0AC50F3C8394}" srcOrd="0" destOrd="0" presId="urn:microsoft.com/office/officeart/2005/8/layout/vList2"/>
    <dgm:cxn modelId="{2CEFC4F0-1E06-41C5-9177-3E241A1C0105}" type="presOf" srcId="{4F8B6768-515B-46B3-A13D-E4E14731FDF3}" destId="{594842A7-0C2D-4173-8248-D744E0851DF3}" srcOrd="0" destOrd="0" presId="urn:microsoft.com/office/officeart/2005/8/layout/vList2"/>
    <dgm:cxn modelId="{A982CDF1-6150-455E-A859-FF2C398FDB2B}" type="presOf" srcId="{FB8D335F-079B-4521-B208-9C13B9C02EDD}" destId="{A5F21914-0A34-412B-9F01-36BBBC7DD8A4}" srcOrd="0" destOrd="0" presId="urn:microsoft.com/office/officeart/2005/8/layout/vList2"/>
    <dgm:cxn modelId="{726EC828-4997-407E-8719-7079F0414233}" type="presParOf" srcId="{499CD8E1-1B00-47EC-BDA9-0AC50F3C8394}" destId="{A5F21914-0A34-412B-9F01-36BBBC7DD8A4}" srcOrd="0" destOrd="0" presId="urn:microsoft.com/office/officeart/2005/8/layout/vList2"/>
    <dgm:cxn modelId="{FBF0F39D-3FC5-4F70-B5BC-3E317F2F1403}" type="presParOf" srcId="{499CD8E1-1B00-47EC-BDA9-0AC50F3C8394}" destId="{1C588E47-C6E9-4CE5-AB98-04C4C1E47F51}" srcOrd="1" destOrd="0" presId="urn:microsoft.com/office/officeart/2005/8/layout/vList2"/>
    <dgm:cxn modelId="{59FC347C-02C6-49B3-A0D2-26F052A51F79}" type="presParOf" srcId="{499CD8E1-1B00-47EC-BDA9-0AC50F3C8394}" destId="{7FC6967C-154E-43CB-AFD2-AFE30CF6033A}" srcOrd="2" destOrd="0" presId="urn:microsoft.com/office/officeart/2005/8/layout/vList2"/>
    <dgm:cxn modelId="{3BA43919-35AF-448D-A3AD-DFB97F238CA8}" type="presParOf" srcId="{499CD8E1-1B00-47EC-BDA9-0AC50F3C8394}" destId="{50B8E5E5-2B4A-4AD5-AF16-87C15A5B878E}" srcOrd="3" destOrd="0" presId="urn:microsoft.com/office/officeart/2005/8/layout/vList2"/>
    <dgm:cxn modelId="{3DAF0B88-0A83-4CD8-9AC8-C4F5BA2119A9}" type="presParOf" srcId="{499CD8E1-1B00-47EC-BDA9-0AC50F3C8394}" destId="{594842A7-0C2D-4173-8248-D744E0851DF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7696FE-F2BB-4FB5-970F-B63069F85B6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73F47B3-9AD9-4702-BDA7-95B754011F38}">
      <dgm:prSet/>
      <dgm:spPr/>
      <dgm:t>
        <a:bodyPr/>
        <a:lstStyle/>
        <a:p>
          <a:r>
            <a:rPr lang="en-GB" b="1" i="0" dirty="0"/>
            <a:t>Limited</a:t>
          </a:r>
          <a:r>
            <a:rPr lang="en-GB" b="0" i="0" dirty="0"/>
            <a:t> evidence of EEW and </a:t>
          </a:r>
          <a:r>
            <a:rPr lang="en-GB" b="1" i="0" dirty="0"/>
            <a:t>participation</a:t>
          </a:r>
          <a:r>
            <a:rPr lang="en-GB" b="0" i="0" dirty="0"/>
            <a:t> in the green industry</a:t>
          </a:r>
          <a:endParaRPr lang="en-US" dirty="0"/>
        </a:p>
      </dgm:t>
    </dgm:pt>
    <dgm:pt modelId="{6C8F3C28-200B-41D0-B5CD-62EB988FEE82}" type="parTrans" cxnId="{9236B49E-8112-4AD5-A541-C1ED3E3E7C3F}">
      <dgm:prSet/>
      <dgm:spPr/>
      <dgm:t>
        <a:bodyPr/>
        <a:lstStyle/>
        <a:p>
          <a:endParaRPr lang="en-US"/>
        </a:p>
      </dgm:t>
    </dgm:pt>
    <dgm:pt modelId="{E688740A-5B39-4EEE-A1D7-A35BF547183B}" type="sibTrans" cxnId="{9236B49E-8112-4AD5-A541-C1ED3E3E7C3F}">
      <dgm:prSet/>
      <dgm:spPr/>
      <dgm:t>
        <a:bodyPr/>
        <a:lstStyle/>
        <a:p>
          <a:endParaRPr lang="en-US"/>
        </a:p>
      </dgm:t>
    </dgm:pt>
    <dgm:pt modelId="{2507ADAC-2D5B-4410-84BE-08F56BAC182B}">
      <dgm:prSet/>
      <dgm:spPr/>
      <dgm:t>
        <a:bodyPr/>
        <a:lstStyle/>
        <a:p>
          <a:r>
            <a:rPr lang="en-GB" b="1" i="0" dirty="0"/>
            <a:t>Gender inequality </a:t>
          </a:r>
          <a:r>
            <a:rPr lang="en-GB" b="0" i="0" dirty="0"/>
            <a:t>is present in green entrepreneurship</a:t>
          </a:r>
          <a:endParaRPr lang="es-ES" b="0" i="0" dirty="0"/>
        </a:p>
      </dgm:t>
    </dgm:pt>
    <dgm:pt modelId="{D2C6BEB8-6DC6-4127-8CCE-78C205CFC350}" type="parTrans" cxnId="{08D1E701-DA31-46F8-9D5F-E45E80FC46BD}">
      <dgm:prSet/>
      <dgm:spPr/>
      <dgm:t>
        <a:bodyPr/>
        <a:lstStyle/>
        <a:p>
          <a:endParaRPr lang="fr-FR"/>
        </a:p>
      </dgm:t>
    </dgm:pt>
    <dgm:pt modelId="{5FEB749C-1947-49BD-942C-D28A235ACCFF}" type="sibTrans" cxnId="{08D1E701-DA31-46F8-9D5F-E45E80FC46BD}">
      <dgm:prSet/>
      <dgm:spPr/>
      <dgm:t>
        <a:bodyPr/>
        <a:lstStyle/>
        <a:p>
          <a:endParaRPr lang="fr-FR"/>
        </a:p>
      </dgm:t>
    </dgm:pt>
    <dgm:pt modelId="{DADF4CF0-74D0-473B-AD61-51172BE53A7B}">
      <dgm:prSet/>
      <dgm:spPr/>
      <dgm:t>
        <a:bodyPr/>
        <a:lstStyle/>
        <a:p>
          <a:r>
            <a:rPr lang="en-GB" b="0" i="0" dirty="0"/>
            <a:t>Women </a:t>
          </a:r>
          <a:r>
            <a:rPr lang="en-GB" b="1" i="0" dirty="0"/>
            <a:t>overrepresented</a:t>
          </a:r>
          <a:r>
            <a:rPr lang="en-GB" b="0" i="0" dirty="0"/>
            <a:t> in less secure jobs</a:t>
          </a:r>
          <a:endParaRPr lang="es-ES" b="0" i="0" dirty="0"/>
        </a:p>
      </dgm:t>
    </dgm:pt>
    <dgm:pt modelId="{FF4A4FD8-CD57-4E8A-86A6-7E66CA742305}" type="parTrans" cxnId="{691DB6AC-1E7A-4ED0-A2A9-00015E09F415}">
      <dgm:prSet/>
      <dgm:spPr/>
      <dgm:t>
        <a:bodyPr/>
        <a:lstStyle/>
        <a:p>
          <a:endParaRPr lang="fr-FR"/>
        </a:p>
      </dgm:t>
    </dgm:pt>
    <dgm:pt modelId="{7842AA5E-1CCE-496E-9C39-5DCD857A8899}" type="sibTrans" cxnId="{691DB6AC-1E7A-4ED0-A2A9-00015E09F415}">
      <dgm:prSet/>
      <dgm:spPr/>
      <dgm:t>
        <a:bodyPr/>
        <a:lstStyle/>
        <a:p>
          <a:endParaRPr lang="fr-FR"/>
        </a:p>
      </dgm:t>
    </dgm:pt>
    <dgm:pt modelId="{5CFB9B86-F30A-48C4-A83D-CDEBED544DC6}">
      <dgm:prSet/>
      <dgm:spPr/>
      <dgm:t>
        <a:bodyPr/>
        <a:lstStyle/>
        <a:p>
          <a:r>
            <a:rPr lang="en-GB" b="0" i="0" dirty="0"/>
            <a:t>Subject to a multitude of </a:t>
          </a:r>
          <a:r>
            <a:rPr lang="en-GB" b="1" i="0" dirty="0"/>
            <a:t>discrimination</a:t>
          </a:r>
          <a:r>
            <a:rPr lang="en-GB" b="0" i="0" dirty="0"/>
            <a:t> (direct, indirect, institutionalized and structural)</a:t>
          </a:r>
          <a:endParaRPr lang="es-ES" b="0" i="0" dirty="0"/>
        </a:p>
      </dgm:t>
    </dgm:pt>
    <dgm:pt modelId="{63C308DC-F07F-4DFE-9A56-2648FCEA0AAA}" type="parTrans" cxnId="{52EA3C26-4DF0-4031-8530-9094AACE61AF}">
      <dgm:prSet/>
      <dgm:spPr/>
      <dgm:t>
        <a:bodyPr/>
        <a:lstStyle/>
        <a:p>
          <a:endParaRPr lang="fr-FR"/>
        </a:p>
      </dgm:t>
    </dgm:pt>
    <dgm:pt modelId="{E2A8DC3F-7283-4E76-91E4-45D9F3CE202E}" type="sibTrans" cxnId="{52EA3C26-4DF0-4031-8530-9094AACE61AF}">
      <dgm:prSet/>
      <dgm:spPr/>
      <dgm:t>
        <a:bodyPr/>
        <a:lstStyle/>
        <a:p>
          <a:endParaRPr lang="fr-FR"/>
        </a:p>
      </dgm:t>
    </dgm:pt>
    <dgm:pt modelId="{1DD7139E-3042-43C4-8602-D04573985968}" type="pres">
      <dgm:prSet presAssocID="{EB7696FE-F2BB-4FB5-970F-B63069F85B66}" presName="linear" presStyleCnt="0">
        <dgm:presLayoutVars>
          <dgm:animLvl val="lvl"/>
          <dgm:resizeHandles val="exact"/>
        </dgm:presLayoutVars>
      </dgm:prSet>
      <dgm:spPr/>
    </dgm:pt>
    <dgm:pt modelId="{708B9DCF-039D-4762-A292-6A62DDE066BF}" type="pres">
      <dgm:prSet presAssocID="{973F47B3-9AD9-4702-BDA7-95B754011F38}" presName="parentText" presStyleLbl="node1" presStyleIdx="0" presStyleCnt="4">
        <dgm:presLayoutVars>
          <dgm:chMax val="0"/>
          <dgm:bulletEnabled val="1"/>
        </dgm:presLayoutVars>
      </dgm:prSet>
      <dgm:spPr/>
    </dgm:pt>
    <dgm:pt modelId="{B26BAA46-D3CA-4C51-AD9C-0B23556EBE67}" type="pres">
      <dgm:prSet presAssocID="{E688740A-5B39-4EEE-A1D7-A35BF547183B}" presName="spacer" presStyleCnt="0"/>
      <dgm:spPr/>
    </dgm:pt>
    <dgm:pt modelId="{5767B7E8-30A5-4190-89AF-990CE0249A2C}" type="pres">
      <dgm:prSet presAssocID="{2507ADAC-2D5B-4410-84BE-08F56BAC182B}" presName="parentText" presStyleLbl="node1" presStyleIdx="1" presStyleCnt="4">
        <dgm:presLayoutVars>
          <dgm:chMax val="0"/>
          <dgm:bulletEnabled val="1"/>
        </dgm:presLayoutVars>
      </dgm:prSet>
      <dgm:spPr/>
    </dgm:pt>
    <dgm:pt modelId="{F0CDCB6C-C24A-4A3B-9F34-67E1035B486A}" type="pres">
      <dgm:prSet presAssocID="{5FEB749C-1947-49BD-942C-D28A235ACCFF}" presName="spacer" presStyleCnt="0"/>
      <dgm:spPr/>
    </dgm:pt>
    <dgm:pt modelId="{E5F623AF-B09D-4E60-9E05-6A1B6407E9C6}" type="pres">
      <dgm:prSet presAssocID="{DADF4CF0-74D0-473B-AD61-51172BE53A7B}" presName="parentText" presStyleLbl="node1" presStyleIdx="2" presStyleCnt="4">
        <dgm:presLayoutVars>
          <dgm:chMax val="0"/>
          <dgm:bulletEnabled val="1"/>
        </dgm:presLayoutVars>
      </dgm:prSet>
      <dgm:spPr/>
    </dgm:pt>
    <dgm:pt modelId="{7B86EBCA-5103-46AC-9004-8C8A2E118511}" type="pres">
      <dgm:prSet presAssocID="{7842AA5E-1CCE-496E-9C39-5DCD857A8899}" presName="spacer" presStyleCnt="0"/>
      <dgm:spPr/>
    </dgm:pt>
    <dgm:pt modelId="{C9BE0F78-749D-48BF-A13D-59D0E4D5038F}" type="pres">
      <dgm:prSet presAssocID="{5CFB9B86-F30A-48C4-A83D-CDEBED544DC6}" presName="parentText" presStyleLbl="node1" presStyleIdx="3" presStyleCnt="4">
        <dgm:presLayoutVars>
          <dgm:chMax val="0"/>
          <dgm:bulletEnabled val="1"/>
        </dgm:presLayoutVars>
      </dgm:prSet>
      <dgm:spPr/>
    </dgm:pt>
  </dgm:ptLst>
  <dgm:cxnLst>
    <dgm:cxn modelId="{08D1E701-DA31-46F8-9D5F-E45E80FC46BD}" srcId="{EB7696FE-F2BB-4FB5-970F-B63069F85B66}" destId="{2507ADAC-2D5B-4410-84BE-08F56BAC182B}" srcOrd="1" destOrd="0" parTransId="{D2C6BEB8-6DC6-4127-8CCE-78C205CFC350}" sibTransId="{5FEB749C-1947-49BD-942C-D28A235ACCFF}"/>
    <dgm:cxn modelId="{675D1E03-403A-47E1-B5BF-F9BEBBB1AAEC}" type="presOf" srcId="{973F47B3-9AD9-4702-BDA7-95B754011F38}" destId="{708B9DCF-039D-4762-A292-6A62DDE066BF}" srcOrd="0" destOrd="0" presId="urn:microsoft.com/office/officeart/2005/8/layout/vList2"/>
    <dgm:cxn modelId="{3D40480C-0538-4116-8DD7-FD0FBAF5473F}" type="presOf" srcId="{5CFB9B86-F30A-48C4-A83D-CDEBED544DC6}" destId="{C9BE0F78-749D-48BF-A13D-59D0E4D5038F}" srcOrd="0" destOrd="0" presId="urn:microsoft.com/office/officeart/2005/8/layout/vList2"/>
    <dgm:cxn modelId="{52EA3C26-4DF0-4031-8530-9094AACE61AF}" srcId="{EB7696FE-F2BB-4FB5-970F-B63069F85B66}" destId="{5CFB9B86-F30A-48C4-A83D-CDEBED544DC6}" srcOrd="3" destOrd="0" parTransId="{63C308DC-F07F-4DFE-9A56-2648FCEA0AAA}" sibTransId="{E2A8DC3F-7283-4E76-91E4-45D9F3CE202E}"/>
    <dgm:cxn modelId="{F07D4079-9083-4127-A169-403F4A60A6B1}" type="presOf" srcId="{DADF4CF0-74D0-473B-AD61-51172BE53A7B}" destId="{E5F623AF-B09D-4E60-9E05-6A1B6407E9C6}" srcOrd="0" destOrd="0" presId="urn:microsoft.com/office/officeart/2005/8/layout/vList2"/>
    <dgm:cxn modelId="{2F6B3181-F2A6-4C31-9453-74B67E8EDCBA}" type="presOf" srcId="{EB7696FE-F2BB-4FB5-970F-B63069F85B66}" destId="{1DD7139E-3042-43C4-8602-D04573985968}" srcOrd="0" destOrd="0" presId="urn:microsoft.com/office/officeart/2005/8/layout/vList2"/>
    <dgm:cxn modelId="{9236B49E-8112-4AD5-A541-C1ED3E3E7C3F}" srcId="{EB7696FE-F2BB-4FB5-970F-B63069F85B66}" destId="{973F47B3-9AD9-4702-BDA7-95B754011F38}" srcOrd="0" destOrd="0" parTransId="{6C8F3C28-200B-41D0-B5CD-62EB988FEE82}" sibTransId="{E688740A-5B39-4EEE-A1D7-A35BF547183B}"/>
    <dgm:cxn modelId="{DAD21FA0-EBDA-405A-A858-C61853F96173}" type="presOf" srcId="{2507ADAC-2D5B-4410-84BE-08F56BAC182B}" destId="{5767B7E8-30A5-4190-89AF-990CE0249A2C}" srcOrd="0" destOrd="0" presId="urn:microsoft.com/office/officeart/2005/8/layout/vList2"/>
    <dgm:cxn modelId="{691DB6AC-1E7A-4ED0-A2A9-00015E09F415}" srcId="{EB7696FE-F2BB-4FB5-970F-B63069F85B66}" destId="{DADF4CF0-74D0-473B-AD61-51172BE53A7B}" srcOrd="2" destOrd="0" parTransId="{FF4A4FD8-CD57-4E8A-86A6-7E66CA742305}" sibTransId="{7842AA5E-1CCE-496E-9C39-5DCD857A8899}"/>
    <dgm:cxn modelId="{FF641575-A628-4169-80ED-C89B2AC76996}" type="presParOf" srcId="{1DD7139E-3042-43C4-8602-D04573985968}" destId="{708B9DCF-039D-4762-A292-6A62DDE066BF}" srcOrd="0" destOrd="0" presId="urn:microsoft.com/office/officeart/2005/8/layout/vList2"/>
    <dgm:cxn modelId="{EE0B848D-04FF-42EF-BA4F-80E957355580}" type="presParOf" srcId="{1DD7139E-3042-43C4-8602-D04573985968}" destId="{B26BAA46-D3CA-4C51-AD9C-0B23556EBE67}" srcOrd="1" destOrd="0" presId="urn:microsoft.com/office/officeart/2005/8/layout/vList2"/>
    <dgm:cxn modelId="{35CD33BD-3860-4511-9E6C-A00FFC3FA56C}" type="presParOf" srcId="{1DD7139E-3042-43C4-8602-D04573985968}" destId="{5767B7E8-30A5-4190-89AF-990CE0249A2C}" srcOrd="2" destOrd="0" presId="urn:microsoft.com/office/officeart/2005/8/layout/vList2"/>
    <dgm:cxn modelId="{0D00A188-38F4-467A-B67F-00FC0C00DD0F}" type="presParOf" srcId="{1DD7139E-3042-43C4-8602-D04573985968}" destId="{F0CDCB6C-C24A-4A3B-9F34-67E1035B486A}" srcOrd="3" destOrd="0" presId="urn:microsoft.com/office/officeart/2005/8/layout/vList2"/>
    <dgm:cxn modelId="{7ADAFE83-BEA5-4F5F-B64B-163B8AA31724}" type="presParOf" srcId="{1DD7139E-3042-43C4-8602-D04573985968}" destId="{E5F623AF-B09D-4E60-9E05-6A1B6407E9C6}" srcOrd="4" destOrd="0" presId="urn:microsoft.com/office/officeart/2005/8/layout/vList2"/>
    <dgm:cxn modelId="{C35E1082-976A-4B68-9810-C874A535CC16}" type="presParOf" srcId="{1DD7139E-3042-43C4-8602-D04573985968}" destId="{7B86EBCA-5103-46AC-9004-8C8A2E118511}" srcOrd="5" destOrd="0" presId="urn:microsoft.com/office/officeart/2005/8/layout/vList2"/>
    <dgm:cxn modelId="{89F83E50-283A-462E-A24C-9AACB3C8173D}" type="presParOf" srcId="{1DD7139E-3042-43C4-8602-D04573985968}" destId="{C9BE0F78-749D-48BF-A13D-59D0E4D5038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7C723-D53A-2C43-B801-AB0EEA57F006}">
      <dsp:nvSpPr>
        <dsp:cNvPr id="0" name=""/>
        <dsp:cNvSpPr/>
      </dsp:nvSpPr>
      <dsp:spPr>
        <a:xfrm>
          <a:off x="3015107" y="2570439"/>
          <a:ext cx="561915" cy="2141447"/>
        </a:xfrm>
        <a:custGeom>
          <a:avLst/>
          <a:gdLst/>
          <a:ahLst/>
          <a:cxnLst/>
          <a:rect l="0" t="0" r="0" b="0"/>
          <a:pathLst>
            <a:path>
              <a:moveTo>
                <a:pt x="0" y="0"/>
              </a:moveTo>
              <a:lnTo>
                <a:pt x="280957" y="0"/>
              </a:lnTo>
              <a:lnTo>
                <a:pt x="280957" y="2141447"/>
              </a:lnTo>
              <a:lnTo>
                <a:pt x="561915" y="214144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GB" sz="800" kern="1200">
            <a:solidFill>
              <a:schemeClr val="bg1"/>
            </a:solidFill>
            <a:latin typeface="Gill Sans MT" panose="020B0502020104020203" pitchFamily="34" charset="77"/>
          </a:endParaRPr>
        </a:p>
      </dsp:txBody>
      <dsp:txXfrm>
        <a:off x="3240716" y="3585814"/>
        <a:ext cx="110697" cy="110697"/>
      </dsp:txXfrm>
    </dsp:sp>
    <dsp:sp modelId="{B2B56928-BC7C-0E4B-86A4-D16F9C8F2772}">
      <dsp:nvSpPr>
        <dsp:cNvPr id="0" name=""/>
        <dsp:cNvSpPr/>
      </dsp:nvSpPr>
      <dsp:spPr>
        <a:xfrm>
          <a:off x="3015107" y="2570439"/>
          <a:ext cx="561915" cy="1070723"/>
        </a:xfrm>
        <a:custGeom>
          <a:avLst/>
          <a:gdLst/>
          <a:ahLst/>
          <a:cxnLst/>
          <a:rect l="0" t="0" r="0" b="0"/>
          <a:pathLst>
            <a:path>
              <a:moveTo>
                <a:pt x="0" y="0"/>
              </a:moveTo>
              <a:lnTo>
                <a:pt x="280957" y="0"/>
              </a:lnTo>
              <a:lnTo>
                <a:pt x="280957" y="1070723"/>
              </a:lnTo>
              <a:lnTo>
                <a:pt x="561915" y="1070723"/>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latin typeface="Gill Sans MT" panose="020B0502020104020203" pitchFamily="34" charset="77"/>
          </a:endParaRPr>
        </a:p>
      </dsp:txBody>
      <dsp:txXfrm>
        <a:off x="3265834" y="3075570"/>
        <a:ext cx="60460" cy="60460"/>
      </dsp:txXfrm>
    </dsp:sp>
    <dsp:sp modelId="{DFBA8D44-97D9-D24C-807D-2F4D2B370114}">
      <dsp:nvSpPr>
        <dsp:cNvPr id="0" name=""/>
        <dsp:cNvSpPr/>
      </dsp:nvSpPr>
      <dsp:spPr>
        <a:xfrm>
          <a:off x="3015107" y="2524719"/>
          <a:ext cx="561915" cy="91440"/>
        </a:xfrm>
        <a:custGeom>
          <a:avLst/>
          <a:gdLst/>
          <a:ahLst/>
          <a:cxnLst/>
          <a:rect l="0" t="0" r="0" b="0"/>
          <a:pathLst>
            <a:path>
              <a:moveTo>
                <a:pt x="0" y="45720"/>
              </a:moveTo>
              <a:lnTo>
                <a:pt x="561915" y="45720"/>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latin typeface="Gill Sans MT" panose="020B0502020104020203" pitchFamily="34" charset="77"/>
          </a:endParaRPr>
        </a:p>
      </dsp:txBody>
      <dsp:txXfrm>
        <a:off x="3282017" y="2556391"/>
        <a:ext cx="28095" cy="28095"/>
      </dsp:txXfrm>
    </dsp:sp>
    <dsp:sp modelId="{70A55552-1CD9-F74F-8EFF-D072F094F2B4}">
      <dsp:nvSpPr>
        <dsp:cNvPr id="0" name=""/>
        <dsp:cNvSpPr/>
      </dsp:nvSpPr>
      <dsp:spPr>
        <a:xfrm>
          <a:off x="3015107" y="1499715"/>
          <a:ext cx="561915" cy="1070723"/>
        </a:xfrm>
        <a:custGeom>
          <a:avLst/>
          <a:gdLst/>
          <a:ahLst/>
          <a:cxnLst/>
          <a:rect l="0" t="0" r="0" b="0"/>
          <a:pathLst>
            <a:path>
              <a:moveTo>
                <a:pt x="0" y="1070723"/>
              </a:moveTo>
              <a:lnTo>
                <a:pt x="280957" y="1070723"/>
              </a:lnTo>
              <a:lnTo>
                <a:pt x="280957" y="0"/>
              </a:lnTo>
              <a:lnTo>
                <a:pt x="561915" y="0"/>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latin typeface="Gill Sans MT" panose="020B0502020104020203" pitchFamily="34" charset="77"/>
          </a:endParaRPr>
        </a:p>
      </dsp:txBody>
      <dsp:txXfrm>
        <a:off x="3265834" y="2004847"/>
        <a:ext cx="60460" cy="60460"/>
      </dsp:txXfrm>
    </dsp:sp>
    <dsp:sp modelId="{2ACD1687-BD0E-3A41-963D-0F57067D182F}">
      <dsp:nvSpPr>
        <dsp:cNvPr id="0" name=""/>
        <dsp:cNvSpPr/>
      </dsp:nvSpPr>
      <dsp:spPr>
        <a:xfrm>
          <a:off x="3015107" y="428992"/>
          <a:ext cx="561915" cy="2141447"/>
        </a:xfrm>
        <a:custGeom>
          <a:avLst/>
          <a:gdLst/>
          <a:ahLst/>
          <a:cxnLst/>
          <a:rect l="0" t="0" r="0" b="0"/>
          <a:pathLst>
            <a:path>
              <a:moveTo>
                <a:pt x="0" y="2141447"/>
              </a:moveTo>
              <a:lnTo>
                <a:pt x="280957" y="2141447"/>
              </a:lnTo>
              <a:lnTo>
                <a:pt x="280957" y="0"/>
              </a:lnTo>
              <a:lnTo>
                <a:pt x="561915" y="0"/>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GB" sz="800" kern="1200">
            <a:solidFill>
              <a:schemeClr val="bg1"/>
            </a:solidFill>
            <a:latin typeface="Gill Sans MT" panose="020B0502020104020203" pitchFamily="34" charset="77"/>
          </a:endParaRPr>
        </a:p>
      </dsp:txBody>
      <dsp:txXfrm>
        <a:off x="3240716" y="1444367"/>
        <a:ext cx="110697" cy="110697"/>
      </dsp:txXfrm>
    </dsp:sp>
    <dsp:sp modelId="{3829D888-A2AE-C241-AB6F-876045D6A1E9}">
      <dsp:nvSpPr>
        <dsp:cNvPr id="0" name=""/>
        <dsp:cNvSpPr/>
      </dsp:nvSpPr>
      <dsp:spPr>
        <a:xfrm rot="16200000">
          <a:off x="332662" y="2142150"/>
          <a:ext cx="4508309" cy="856578"/>
        </a:xfrm>
        <a:prstGeom prst="rect">
          <a:avLst/>
        </a:prstGeom>
        <a:solidFill>
          <a:schemeClr val="accent1">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Gill Sans MT" panose="020B0502020104020203" pitchFamily="34" charset="77"/>
            </a:rPr>
            <a:t>Barriers to </a:t>
          </a:r>
          <a:r>
            <a:rPr lang="en-US" sz="2400" b="1" kern="1200" dirty="0">
              <a:latin typeface="Gill Sans MT" panose="020B0502020104020203" pitchFamily="34" charset="77"/>
            </a:rPr>
            <a:t>starting a green business</a:t>
          </a:r>
          <a:endParaRPr lang="en-GB" sz="2400" kern="1200" dirty="0">
            <a:latin typeface="Gill Sans MT" panose="020B0502020104020203" pitchFamily="34" charset="77"/>
          </a:endParaRPr>
        </a:p>
      </dsp:txBody>
      <dsp:txXfrm>
        <a:off x="332662" y="2142150"/>
        <a:ext cx="4508309" cy="856578"/>
      </dsp:txXfrm>
    </dsp:sp>
    <dsp:sp modelId="{941E67F4-01FB-6145-99CF-0BCEAC07E72C}">
      <dsp:nvSpPr>
        <dsp:cNvPr id="0" name=""/>
        <dsp:cNvSpPr/>
      </dsp:nvSpPr>
      <dsp:spPr>
        <a:xfrm>
          <a:off x="3577022" y="702"/>
          <a:ext cx="2809578" cy="856578"/>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Gill Sans MT" panose="020B0502020104020203" pitchFamily="34" charset="77"/>
            </a:rPr>
            <a:t>The high costs associated with business startup</a:t>
          </a:r>
          <a:endParaRPr lang="en-GB" sz="1500" kern="1200" dirty="0">
            <a:latin typeface="Gill Sans MT" panose="020B0502020104020203" pitchFamily="34" charset="77"/>
          </a:endParaRPr>
        </a:p>
      </dsp:txBody>
      <dsp:txXfrm>
        <a:off x="3577022" y="702"/>
        <a:ext cx="2809578" cy="856578"/>
      </dsp:txXfrm>
    </dsp:sp>
    <dsp:sp modelId="{263C446D-5103-564C-BE83-283D5DC51129}">
      <dsp:nvSpPr>
        <dsp:cNvPr id="0" name=""/>
        <dsp:cNvSpPr/>
      </dsp:nvSpPr>
      <dsp:spPr>
        <a:xfrm>
          <a:off x="3577022" y="1071426"/>
          <a:ext cx="2809578" cy="856578"/>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latin typeface="Gill Sans MT" panose="020B0502020104020203" pitchFamily="34" charset="77"/>
            </a:rPr>
            <a:t>Unavailability of technology and lack of awareness about starting a business</a:t>
          </a:r>
          <a:endParaRPr lang="en-GB" sz="1500" kern="1200" dirty="0">
            <a:latin typeface="Gill Sans MT" panose="020B0502020104020203" pitchFamily="34" charset="77"/>
          </a:endParaRPr>
        </a:p>
      </dsp:txBody>
      <dsp:txXfrm>
        <a:off x="3577022" y="1071426"/>
        <a:ext cx="2809578" cy="856578"/>
      </dsp:txXfrm>
    </dsp:sp>
    <dsp:sp modelId="{D25ED62E-0E2D-9448-BF2A-9E4288AC8D14}">
      <dsp:nvSpPr>
        <dsp:cNvPr id="0" name=""/>
        <dsp:cNvSpPr/>
      </dsp:nvSpPr>
      <dsp:spPr>
        <a:xfrm>
          <a:off x="3577022" y="2142150"/>
          <a:ext cx="2809578" cy="856578"/>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latin typeface="Gill Sans MT" panose="020B0502020104020203" pitchFamily="34" charset="77"/>
            </a:rPr>
            <a:t>There is no clear-cut definition of “green industry” </a:t>
          </a:r>
          <a:endParaRPr lang="en-GB" sz="1500" kern="1200" dirty="0">
            <a:latin typeface="Gill Sans MT" panose="020B0502020104020203" pitchFamily="34" charset="77"/>
          </a:endParaRPr>
        </a:p>
      </dsp:txBody>
      <dsp:txXfrm>
        <a:off x="3577022" y="2142150"/>
        <a:ext cx="2809578" cy="856578"/>
      </dsp:txXfrm>
    </dsp:sp>
    <dsp:sp modelId="{097FAD2A-B9EF-F14E-A92B-4663E5FBEF21}">
      <dsp:nvSpPr>
        <dsp:cNvPr id="0" name=""/>
        <dsp:cNvSpPr/>
      </dsp:nvSpPr>
      <dsp:spPr>
        <a:xfrm>
          <a:off x="3577022" y="3212873"/>
          <a:ext cx="2809578" cy="856578"/>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IN" sz="1500" kern="1200">
              <a:latin typeface="Gill Sans MT" panose="020B0502020104020203" pitchFamily="34" charset="77"/>
            </a:rPr>
            <a:t>There is lack of incentives for businesses operating in green industries</a:t>
          </a:r>
          <a:endParaRPr lang="en-US" sz="1500" kern="1200">
            <a:latin typeface="Gill Sans MT" panose="020B0502020104020203" pitchFamily="34" charset="77"/>
          </a:endParaRPr>
        </a:p>
      </dsp:txBody>
      <dsp:txXfrm>
        <a:off x="3577022" y="3212873"/>
        <a:ext cx="2809578" cy="856578"/>
      </dsp:txXfrm>
    </dsp:sp>
    <dsp:sp modelId="{46E3CE88-2E4C-2E45-BD3A-12100FDB9B8D}">
      <dsp:nvSpPr>
        <dsp:cNvPr id="0" name=""/>
        <dsp:cNvSpPr/>
      </dsp:nvSpPr>
      <dsp:spPr>
        <a:xfrm>
          <a:off x="3577022" y="4283597"/>
          <a:ext cx="2809578" cy="856578"/>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latin typeface="Gill Sans MT" panose="020B0502020104020203" pitchFamily="34" charset="77"/>
            </a:rPr>
            <a:t>Due to lower production costs, products manufactured by “conventional industries” are often less expensive</a:t>
          </a:r>
        </a:p>
      </dsp:txBody>
      <dsp:txXfrm>
        <a:off x="3577022" y="4283597"/>
        <a:ext cx="2809578" cy="856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21914-0A34-412B-9F01-36BBBC7DD8A4}">
      <dsp:nvSpPr>
        <dsp:cNvPr id="0" name=""/>
        <dsp:cNvSpPr/>
      </dsp:nvSpPr>
      <dsp:spPr>
        <a:xfrm>
          <a:off x="0" y="344496"/>
          <a:ext cx="4775935" cy="18556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most of the policies reviewed in the four </a:t>
          </a:r>
          <a:r>
            <a:rPr lang="en-GB" sz="2600" b="1" kern="1200" dirty="0"/>
            <a:t>countries fail to include concrete gender equality measures</a:t>
          </a:r>
          <a:r>
            <a:rPr lang="en-GB" sz="2600" kern="1200" dirty="0"/>
            <a:t>;</a:t>
          </a:r>
          <a:endParaRPr lang="en-US" sz="2600" kern="1200" dirty="0"/>
        </a:p>
      </dsp:txBody>
      <dsp:txXfrm>
        <a:off x="90584" y="435080"/>
        <a:ext cx="4594767" cy="1674452"/>
      </dsp:txXfrm>
    </dsp:sp>
    <dsp:sp modelId="{7FC6967C-154E-43CB-AFD2-AFE30CF6033A}">
      <dsp:nvSpPr>
        <dsp:cNvPr id="0" name=""/>
        <dsp:cNvSpPr/>
      </dsp:nvSpPr>
      <dsp:spPr>
        <a:xfrm>
          <a:off x="0" y="2274996"/>
          <a:ext cx="4775935" cy="185562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a </a:t>
          </a:r>
          <a:r>
            <a:rPr lang="en-GB" sz="2600" b="1" kern="1200" dirty="0"/>
            <a:t>few reference “women” or “gender” </a:t>
          </a:r>
          <a:r>
            <a:rPr lang="en-GB" sz="2600" kern="1200" dirty="0"/>
            <a:t>in their conclusions; and</a:t>
          </a:r>
          <a:endParaRPr lang="en-US" sz="2600" kern="1200" dirty="0"/>
        </a:p>
      </dsp:txBody>
      <dsp:txXfrm>
        <a:off x="90584" y="2365580"/>
        <a:ext cx="4594767" cy="1674452"/>
      </dsp:txXfrm>
    </dsp:sp>
    <dsp:sp modelId="{594842A7-0C2D-4173-8248-D744E0851DF3}">
      <dsp:nvSpPr>
        <dsp:cNvPr id="0" name=""/>
        <dsp:cNvSpPr/>
      </dsp:nvSpPr>
      <dsp:spPr>
        <a:xfrm>
          <a:off x="0" y="4205496"/>
          <a:ext cx="4775935" cy="18556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although many of the policies have good implementation plans, there is scope to become more gender-responsive. </a:t>
          </a:r>
          <a:endParaRPr lang="en-US" sz="2600" kern="1200" dirty="0"/>
        </a:p>
      </dsp:txBody>
      <dsp:txXfrm>
        <a:off x="90584" y="4296080"/>
        <a:ext cx="4594767" cy="16744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B9DCF-039D-4762-A292-6A62DDE066BF}">
      <dsp:nvSpPr>
        <dsp:cNvPr id="0" name=""/>
        <dsp:cNvSpPr/>
      </dsp:nvSpPr>
      <dsp:spPr>
        <a:xfrm>
          <a:off x="0" y="95441"/>
          <a:ext cx="5175384" cy="128663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i="0" kern="1200" dirty="0"/>
            <a:t>Limited</a:t>
          </a:r>
          <a:r>
            <a:rPr lang="en-GB" sz="2300" b="0" i="0" kern="1200" dirty="0"/>
            <a:t> evidence of EEW and </a:t>
          </a:r>
          <a:r>
            <a:rPr lang="en-GB" sz="2300" b="1" i="0" kern="1200" dirty="0"/>
            <a:t>participation</a:t>
          </a:r>
          <a:r>
            <a:rPr lang="en-GB" sz="2300" b="0" i="0" kern="1200" dirty="0"/>
            <a:t> in the green industry</a:t>
          </a:r>
          <a:endParaRPr lang="en-US" sz="2300" kern="1200" dirty="0"/>
        </a:p>
      </dsp:txBody>
      <dsp:txXfrm>
        <a:off x="62808" y="158249"/>
        <a:ext cx="5049768" cy="1161018"/>
      </dsp:txXfrm>
    </dsp:sp>
    <dsp:sp modelId="{5767B7E8-30A5-4190-89AF-990CE0249A2C}">
      <dsp:nvSpPr>
        <dsp:cNvPr id="0" name=""/>
        <dsp:cNvSpPr/>
      </dsp:nvSpPr>
      <dsp:spPr>
        <a:xfrm>
          <a:off x="0" y="1448316"/>
          <a:ext cx="5175384" cy="1286634"/>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i="0" kern="1200" dirty="0"/>
            <a:t>Gender inequality </a:t>
          </a:r>
          <a:r>
            <a:rPr lang="en-GB" sz="2300" b="0" i="0" kern="1200" dirty="0"/>
            <a:t>is present in green entrepreneurship</a:t>
          </a:r>
          <a:endParaRPr lang="es-ES" sz="2300" b="0" i="0" kern="1200" dirty="0"/>
        </a:p>
      </dsp:txBody>
      <dsp:txXfrm>
        <a:off x="62808" y="1511124"/>
        <a:ext cx="5049768" cy="1161018"/>
      </dsp:txXfrm>
    </dsp:sp>
    <dsp:sp modelId="{E5F623AF-B09D-4E60-9E05-6A1B6407E9C6}">
      <dsp:nvSpPr>
        <dsp:cNvPr id="0" name=""/>
        <dsp:cNvSpPr/>
      </dsp:nvSpPr>
      <dsp:spPr>
        <a:xfrm>
          <a:off x="0" y="2801190"/>
          <a:ext cx="5175384" cy="1286634"/>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0" i="0" kern="1200" dirty="0"/>
            <a:t>Women </a:t>
          </a:r>
          <a:r>
            <a:rPr lang="en-GB" sz="2300" b="1" i="0" kern="1200" dirty="0"/>
            <a:t>overrepresented</a:t>
          </a:r>
          <a:r>
            <a:rPr lang="en-GB" sz="2300" b="0" i="0" kern="1200" dirty="0"/>
            <a:t> in less secure jobs</a:t>
          </a:r>
          <a:endParaRPr lang="es-ES" sz="2300" b="0" i="0" kern="1200" dirty="0"/>
        </a:p>
      </dsp:txBody>
      <dsp:txXfrm>
        <a:off x="62808" y="2863998"/>
        <a:ext cx="5049768" cy="1161018"/>
      </dsp:txXfrm>
    </dsp:sp>
    <dsp:sp modelId="{C9BE0F78-749D-48BF-A13D-59D0E4D5038F}">
      <dsp:nvSpPr>
        <dsp:cNvPr id="0" name=""/>
        <dsp:cNvSpPr/>
      </dsp:nvSpPr>
      <dsp:spPr>
        <a:xfrm>
          <a:off x="0" y="4154064"/>
          <a:ext cx="5175384" cy="1286634"/>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0" i="0" kern="1200" dirty="0"/>
            <a:t>Subject to a multitude of </a:t>
          </a:r>
          <a:r>
            <a:rPr lang="en-GB" sz="2300" b="1" i="0" kern="1200" dirty="0"/>
            <a:t>discrimination</a:t>
          </a:r>
          <a:r>
            <a:rPr lang="en-GB" sz="2300" b="0" i="0" kern="1200" dirty="0"/>
            <a:t> (direct, indirect, institutionalized and structural)</a:t>
          </a:r>
          <a:endParaRPr lang="es-ES" sz="2300" b="0" i="0" kern="1200" dirty="0"/>
        </a:p>
      </dsp:txBody>
      <dsp:txXfrm>
        <a:off x="62808" y="4216872"/>
        <a:ext cx="5049768" cy="116101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a:defRPr sz="1300" smtClean="0"/>
            </a:lvl1pPr>
          </a:lstStyle>
          <a:p>
            <a:pPr>
              <a:defRPr/>
            </a:pPr>
            <a:endParaRPr lang="en-GB" altLang="en-US"/>
          </a:p>
        </p:txBody>
      </p:sp>
      <p:sp>
        <p:nvSpPr>
          <p:cNvPr id="6147"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defRPr sz="1300" smtClean="0"/>
            </a:lvl1pPr>
          </a:lstStyle>
          <a:p>
            <a:pPr>
              <a:defRPr/>
            </a:pPr>
            <a:endParaRPr lang="en-GB" altLang="en-US"/>
          </a:p>
        </p:txBody>
      </p:sp>
      <p:sp>
        <p:nvSpPr>
          <p:cNvPr id="6148"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a:defRPr sz="1300" smtClean="0"/>
            </a:lvl1pPr>
          </a:lstStyle>
          <a:p>
            <a:pPr>
              <a:defRPr/>
            </a:pPr>
            <a:endParaRPr lang="en-GB" altLang="en-US"/>
          </a:p>
        </p:txBody>
      </p:sp>
      <p:sp>
        <p:nvSpPr>
          <p:cNvPr id="6149"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defRPr sz="1300" smtClean="0"/>
            </a:lvl1pPr>
          </a:lstStyle>
          <a:p>
            <a:pPr>
              <a:defRPr/>
            </a:pPr>
            <a:fld id="{D49F575A-A985-438B-9A37-716F72CA97FB}" type="slidenum">
              <a:rPr lang="en-GB" altLang="en-US"/>
              <a:pPr>
                <a:defRPr/>
              </a:pPr>
              <a:t>‹#›</a:t>
            </a:fld>
            <a:endParaRPr lang="en-GB" altLang="en-US"/>
          </a:p>
        </p:txBody>
      </p:sp>
    </p:spTree>
    <p:extLst>
      <p:ext uri="{BB962C8B-B14F-4D97-AF65-F5344CB8AC3E}">
        <p14:creationId xmlns:p14="http://schemas.microsoft.com/office/powerpoint/2010/main" val="476385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a:defRPr sz="1300" smtClean="0"/>
            </a:lvl1pPr>
          </a:lstStyle>
          <a:p>
            <a:pPr>
              <a:defRPr/>
            </a:pPr>
            <a:endParaRPr lang="en-GB" altLang="en-US"/>
          </a:p>
        </p:txBody>
      </p:sp>
      <p:sp>
        <p:nvSpPr>
          <p:cNvPr id="4099"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defRPr sz="1300" smtClean="0"/>
            </a:lvl1pPr>
          </a:lstStyle>
          <a:p>
            <a:pPr>
              <a:defRPr/>
            </a:pPr>
            <a:endParaRPr lang="en-GB" altLang="en-US"/>
          </a:p>
        </p:txBody>
      </p:sp>
      <p:sp>
        <p:nvSpPr>
          <p:cNvPr id="819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4102"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a:defRPr sz="1300" smtClean="0"/>
            </a:lvl1pPr>
          </a:lstStyle>
          <a:p>
            <a:pPr>
              <a:defRPr/>
            </a:pPr>
            <a:endParaRPr lang="en-GB" altLang="en-US"/>
          </a:p>
        </p:txBody>
      </p:sp>
      <p:sp>
        <p:nvSpPr>
          <p:cNvPr id="4103"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defRPr sz="1300" smtClean="0"/>
            </a:lvl1pPr>
          </a:lstStyle>
          <a:p>
            <a:pPr>
              <a:defRPr/>
            </a:pPr>
            <a:fld id="{769D8A2F-E3B4-4063-8756-672A03BD01F6}" type="slidenum">
              <a:rPr lang="en-GB" altLang="en-US"/>
              <a:pPr>
                <a:defRPr/>
              </a:pPr>
              <a:t>‹#›</a:t>
            </a:fld>
            <a:endParaRPr lang="en-GB" altLang="en-US"/>
          </a:p>
        </p:txBody>
      </p:sp>
    </p:spTree>
    <p:extLst>
      <p:ext uri="{BB962C8B-B14F-4D97-AF65-F5344CB8AC3E}">
        <p14:creationId xmlns:p14="http://schemas.microsoft.com/office/powerpoint/2010/main" val="1514662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0" i="0" dirty="0"/>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1</a:t>
            </a:fld>
            <a:endParaRPr lang="en-GB" altLang="en-US" dirty="0"/>
          </a:p>
        </p:txBody>
      </p:sp>
    </p:spTree>
    <p:extLst>
      <p:ext uri="{BB962C8B-B14F-4D97-AF65-F5344CB8AC3E}">
        <p14:creationId xmlns:p14="http://schemas.microsoft.com/office/powerpoint/2010/main" val="916066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112e2314116_0_474: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Cambodia: </a:t>
            </a:r>
            <a:r>
              <a:rPr lang="en-IN" sz="1100" b="0" i="0" u="none" strike="noStrike" cap="none" dirty="0">
                <a:solidFill>
                  <a:srgbClr val="000000"/>
                </a:solidFill>
                <a:effectLst/>
                <a:latin typeface="Arial"/>
                <a:ea typeface="Arial"/>
                <a:cs typeface="Arial"/>
                <a:sym typeface="Arial"/>
              </a:rPr>
              <a:t>There are organisations like SHE investments, Impact Hub, </a:t>
            </a:r>
            <a:r>
              <a:rPr lang="en-IN" sz="1100" b="0" i="0" u="none" strike="noStrike" cap="none" dirty="0" err="1">
                <a:solidFill>
                  <a:srgbClr val="000000"/>
                </a:solidFill>
                <a:effectLst/>
                <a:latin typeface="Arial"/>
                <a:ea typeface="Arial"/>
                <a:cs typeface="Arial"/>
                <a:sym typeface="Arial"/>
              </a:rPr>
              <a:t>EnergyLab</a:t>
            </a:r>
            <a:r>
              <a:rPr lang="en-IN" sz="1100" b="0" i="0" u="none" strike="noStrike" cap="none" dirty="0">
                <a:solidFill>
                  <a:srgbClr val="000000"/>
                </a:solidFill>
                <a:effectLst/>
                <a:latin typeface="Arial"/>
                <a:ea typeface="Arial"/>
                <a:cs typeface="Arial"/>
                <a:sym typeface="Arial"/>
              </a:rPr>
              <a:t>, Pact Cambodia, Grow Asia, Cambodia Women Entrepreneurs Association (CWEA), Cambodia Women Business Federation (CWBF), Young Entrepreneurs Association of Cambodia (YEAC), UN agencies and others working for women entrepreneurs and providing them information, training, seed money for </a:t>
            </a:r>
            <a:r>
              <a:rPr lang="en-IN" sz="1100" b="0" i="0" u="none" strike="noStrike" cap="none" dirty="0" err="1">
                <a:solidFill>
                  <a:srgbClr val="000000"/>
                </a:solidFill>
                <a:effectLst/>
                <a:latin typeface="Arial"/>
                <a:ea typeface="Arial"/>
                <a:cs typeface="Arial"/>
                <a:sym typeface="Arial"/>
              </a:rPr>
              <a:t>startups</a:t>
            </a:r>
            <a:r>
              <a:rPr lang="en-IN" sz="1100" b="0" i="0" u="none" strike="noStrike" cap="none" dirty="0">
                <a:solidFill>
                  <a:srgbClr val="000000"/>
                </a:solidFill>
                <a:effectLst/>
                <a:latin typeface="Arial"/>
                <a:ea typeface="Arial"/>
                <a:cs typeface="Arial"/>
                <a:sym typeface="Arial"/>
              </a:rPr>
              <a:t>, online learning platform, mentorship. </a:t>
            </a:r>
          </a:p>
          <a:p>
            <a:pPr marL="0" lvl="0" indent="0" algn="l" rtl="0">
              <a:spcBef>
                <a:spcPts val="0"/>
              </a:spcBef>
              <a:spcAft>
                <a:spcPts val="0"/>
              </a:spcAft>
              <a:buNone/>
            </a:pPr>
            <a:endParaRPr lang="en-IN" sz="1100" b="0" i="0" u="none" strike="noStrike" cap="none" dirty="0">
              <a:solidFill>
                <a:srgbClr val="000000"/>
              </a:solidFill>
              <a:effectLst/>
              <a:latin typeface="Arial"/>
              <a:cs typeface="Arial"/>
              <a:sym typeface="Arial"/>
            </a:endParaRPr>
          </a:p>
          <a:p>
            <a:pPr marL="0" lvl="0" indent="0" algn="l" rtl="0">
              <a:spcBef>
                <a:spcPts val="0"/>
              </a:spcBef>
              <a:spcAft>
                <a:spcPts val="0"/>
              </a:spcAft>
              <a:buNone/>
            </a:pPr>
            <a:r>
              <a:rPr lang="en-IN" sz="1100" b="0" i="0" u="none" strike="noStrike" cap="none" dirty="0">
                <a:solidFill>
                  <a:srgbClr val="000000"/>
                </a:solidFill>
                <a:effectLst/>
                <a:latin typeface="Arial"/>
                <a:cs typeface="Arial"/>
                <a:sym typeface="Arial"/>
              </a:rPr>
              <a:t>Peru: </a:t>
            </a:r>
            <a:r>
              <a:rPr lang="en-IN" sz="1100" b="0" i="0" u="none" strike="noStrike" cap="none" dirty="0">
                <a:solidFill>
                  <a:srgbClr val="000000"/>
                </a:solidFill>
                <a:effectLst/>
                <a:latin typeface="Arial"/>
                <a:ea typeface="Arial"/>
                <a:cs typeface="Arial"/>
                <a:sym typeface="Arial"/>
              </a:rPr>
              <a:t>There are several public-private or private initiatives that showcase accomplished women in the sciences or develop mentorship programs. For instance, the multinational IT company Cisco is developing a mentorship program for its employees. Moreover, L ́</a:t>
            </a:r>
            <a:r>
              <a:rPr lang="en-IN" sz="1100" b="0" i="0" u="none" strike="noStrike" cap="none" dirty="0" err="1">
                <a:solidFill>
                  <a:srgbClr val="000000"/>
                </a:solidFill>
                <a:effectLst/>
                <a:latin typeface="Arial"/>
                <a:ea typeface="Arial"/>
                <a:cs typeface="Arial"/>
                <a:sym typeface="Arial"/>
              </a:rPr>
              <a:t>Oréal</a:t>
            </a:r>
            <a:r>
              <a:rPr lang="en-IN" sz="1100" b="0" i="0" u="none" strike="noStrike" cap="none" dirty="0">
                <a:solidFill>
                  <a:srgbClr val="000000"/>
                </a:solidFill>
                <a:effectLst/>
                <a:latin typeface="Arial"/>
                <a:ea typeface="Arial"/>
                <a:cs typeface="Arial"/>
                <a:sym typeface="Arial"/>
              </a:rPr>
              <a:t> Peru, UNESCO and CONCYTEC have established the National Prize for Women in Science (</a:t>
            </a:r>
            <a:r>
              <a:rPr lang="en-IN" sz="1100" b="0" i="1" u="none" strike="noStrike" cap="none" dirty="0">
                <a:solidFill>
                  <a:srgbClr val="000000"/>
                </a:solidFill>
                <a:effectLst/>
                <a:latin typeface="Arial"/>
                <a:ea typeface="Arial"/>
                <a:cs typeface="Arial"/>
                <a:sym typeface="Arial"/>
              </a:rPr>
              <a:t>Por las </a:t>
            </a:r>
            <a:r>
              <a:rPr lang="en-IN" sz="1100" b="0" i="1" u="none" strike="noStrike" cap="none" dirty="0" err="1">
                <a:solidFill>
                  <a:srgbClr val="000000"/>
                </a:solidFill>
                <a:effectLst/>
                <a:latin typeface="Arial"/>
                <a:ea typeface="Arial"/>
                <a:cs typeface="Arial"/>
                <a:sym typeface="Arial"/>
              </a:rPr>
              <a:t>Mujeres</a:t>
            </a:r>
            <a:r>
              <a:rPr lang="en-IN" sz="1100" b="0" i="1" u="none" strike="noStrike" cap="none" dirty="0">
                <a:solidFill>
                  <a:srgbClr val="000000"/>
                </a:solidFill>
                <a:effectLst/>
                <a:latin typeface="Arial"/>
                <a:ea typeface="Arial"/>
                <a:cs typeface="Arial"/>
                <a:sym typeface="Arial"/>
              </a:rPr>
              <a:t> </a:t>
            </a:r>
            <a:r>
              <a:rPr lang="en-IN" sz="1100" b="0" i="1" u="none" strike="noStrike" cap="none" dirty="0" err="1">
                <a:solidFill>
                  <a:srgbClr val="000000"/>
                </a:solidFill>
                <a:effectLst/>
                <a:latin typeface="Arial"/>
                <a:ea typeface="Arial"/>
                <a:cs typeface="Arial"/>
                <a:sym typeface="Arial"/>
              </a:rPr>
              <a:t>en</a:t>
            </a:r>
            <a:r>
              <a:rPr lang="en-IN" sz="1100" b="0" i="1" u="none" strike="noStrike" cap="none" dirty="0">
                <a:solidFill>
                  <a:srgbClr val="000000"/>
                </a:solidFill>
                <a:effectLst/>
                <a:latin typeface="Arial"/>
                <a:ea typeface="Arial"/>
                <a:cs typeface="Arial"/>
                <a:sym typeface="Arial"/>
              </a:rPr>
              <a:t> la </a:t>
            </a:r>
            <a:r>
              <a:rPr lang="en-IN" sz="1100" b="0" i="1" u="none" strike="noStrike" cap="none" dirty="0" err="1">
                <a:solidFill>
                  <a:srgbClr val="000000"/>
                </a:solidFill>
                <a:effectLst/>
                <a:latin typeface="Arial"/>
                <a:ea typeface="Arial"/>
                <a:cs typeface="Arial"/>
                <a:sym typeface="Arial"/>
              </a:rPr>
              <a:t>Ciencia</a:t>
            </a:r>
            <a:r>
              <a:rPr lang="en-IN" sz="1100" b="0" i="0" u="none" strike="noStrike" cap="none" dirty="0">
                <a:solidFill>
                  <a:srgbClr val="000000"/>
                </a:solidFill>
                <a:effectLst/>
                <a:latin typeface="Arial"/>
                <a:ea typeface="Arial"/>
                <a:cs typeface="Arial"/>
                <a:sym typeface="Arial"/>
              </a:rPr>
              <a:t>) to recognize the contribution that women in sciences make in Peru.</a:t>
            </a:r>
            <a:r>
              <a:rPr lang="en-IN" dirty="0">
                <a:effectLst/>
              </a:rPr>
              <a:t> </a:t>
            </a:r>
          </a:p>
          <a:p>
            <a:pPr marL="0" lvl="0" indent="0" algn="l" rtl="0">
              <a:spcBef>
                <a:spcPts val="0"/>
              </a:spcBef>
              <a:spcAft>
                <a:spcPts val="0"/>
              </a:spcAft>
              <a:buNone/>
            </a:pPr>
            <a:endParaRPr lang="en-IN" dirty="0">
              <a:effectLst/>
            </a:endParaRPr>
          </a:p>
          <a:p>
            <a:pPr marL="0" lvl="0" indent="0" algn="l" rtl="0">
              <a:spcBef>
                <a:spcPts val="0"/>
              </a:spcBef>
              <a:spcAft>
                <a:spcPts val="0"/>
              </a:spcAft>
              <a:buNone/>
            </a:pPr>
            <a:r>
              <a:rPr lang="en-IN" dirty="0">
                <a:effectLst/>
              </a:rPr>
              <a:t>Senegal: </a:t>
            </a:r>
            <a:r>
              <a:rPr lang="en-IN" sz="1100" b="0" i="0" u="none" strike="noStrike" cap="none" dirty="0">
                <a:solidFill>
                  <a:srgbClr val="000000"/>
                </a:solidFill>
                <a:effectLst/>
                <a:latin typeface="Arial"/>
                <a:ea typeface="Arial"/>
                <a:cs typeface="Arial"/>
                <a:sym typeface="Arial"/>
              </a:rPr>
              <a:t>ADEPME is the Agency for the Development and Coaching of Small and Medium Enterprises, an operational unit of the Ministry of Commerce. It accompanies small and medium enterprises who apply for or benefit from a government loan. Food Technology Institute (ITA) has a wide range of activities. a project from PNUD that distributes fodder women can use in their kitchen-garden perimeters for the production of food (for commercial purposes or for auto-consumption).</a:t>
            </a:r>
            <a:r>
              <a:rPr lang="en-IN" dirty="0">
                <a:effectLst/>
              </a:rPr>
              <a:t> </a:t>
            </a:r>
          </a:p>
          <a:p>
            <a:pPr marL="0" lvl="0" indent="0" algn="l" rtl="0">
              <a:spcBef>
                <a:spcPts val="0"/>
              </a:spcBef>
              <a:spcAft>
                <a:spcPts val="0"/>
              </a:spcAft>
              <a:buNone/>
            </a:pPr>
            <a:endParaRPr dirty="0"/>
          </a:p>
        </p:txBody>
      </p:sp>
      <p:sp>
        <p:nvSpPr>
          <p:cNvPr id="203" name="Google Shape;203;g112e2314116_0_4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103d282945a_0_115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IN" sz="1200" dirty="0">
                <a:solidFill>
                  <a:srgbClr val="002060"/>
                </a:solidFill>
                <a:latin typeface="Gill Sans MT" panose="020B0502020104020203" pitchFamily="34" charset="77"/>
              </a:rPr>
              <a:t>(e.g. incentives available for women to enter green business; public awareness raising about green industry through training/campaign/TVET/information sharing; primarily focusing on small scale women entrepreneurs considering as a practical entry point to introduce the concept of “green industry”; job opportunities and support/incentives)</a:t>
            </a:r>
            <a:endParaRPr dirty="0"/>
          </a:p>
        </p:txBody>
      </p:sp>
      <p:sp>
        <p:nvSpPr>
          <p:cNvPr id="268" name="Google Shape;268;g103d282945a_0_11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103d282945a_0_115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g103d282945a_0_11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9582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c14a270cd1_0_6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r>
              <a:rPr lang="en-GB" sz="1100" b="0" i="0" u="none" strike="noStrike" cap="none" dirty="0">
                <a:solidFill>
                  <a:srgbClr val="000000"/>
                </a:solidFill>
                <a:effectLst/>
                <a:latin typeface="Arial"/>
                <a:ea typeface="Arial"/>
                <a:cs typeface="Arial"/>
                <a:sym typeface="Arial"/>
              </a:rPr>
              <a:t>Some of the key recommendations from the Cambodia policy assessment report include the need for:</a:t>
            </a:r>
            <a:endParaRPr lang="en-IN" sz="1100" b="0" i="0" u="none" strike="noStrike" cap="none" dirty="0">
              <a:solidFill>
                <a:srgbClr val="000000"/>
              </a:solidFill>
              <a:effectLst/>
              <a:latin typeface="Arial"/>
              <a:ea typeface="Arial"/>
              <a:cs typeface="Arial"/>
              <a:sym typeface="Arial"/>
            </a:endParaRPr>
          </a:p>
          <a:p>
            <a:pPr lvl="0"/>
            <a:r>
              <a:rPr lang="en-GB" sz="1100" b="1" i="0" u="none" strike="noStrike" cap="none" dirty="0">
                <a:solidFill>
                  <a:srgbClr val="000000"/>
                </a:solidFill>
                <a:effectLst/>
                <a:latin typeface="Arial"/>
                <a:ea typeface="Arial"/>
                <a:cs typeface="Arial"/>
                <a:sym typeface="Arial"/>
              </a:rPr>
              <a:t>Awareness raising</a:t>
            </a:r>
            <a:r>
              <a:rPr lang="en-GB" sz="1100" b="0" i="0" u="none" strike="noStrike" cap="none" dirty="0">
                <a:solidFill>
                  <a:srgbClr val="000000"/>
                </a:solidFill>
                <a:effectLst/>
                <a:latin typeface="Arial"/>
                <a:ea typeface="Arial"/>
                <a:cs typeface="Arial"/>
                <a:sym typeface="Arial"/>
              </a:rPr>
              <a:t> about what green industry is, what makes a business “green”, the industry’s economic, environmental and social benefits for everyone especially for women and existing laws; </a:t>
            </a:r>
            <a:endParaRPr lang="en-IN" sz="1100" b="0" i="0" u="none" strike="noStrike" cap="none" dirty="0">
              <a:solidFill>
                <a:srgbClr val="000000"/>
              </a:solidFill>
              <a:effectLst/>
              <a:latin typeface="Arial"/>
              <a:ea typeface="Arial"/>
              <a:cs typeface="Arial"/>
              <a:sym typeface="Arial"/>
            </a:endParaRPr>
          </a:p>
          <a:p>
            <a:pPr lvl="0"/>
            <a:r>
              <a:rPr lang="en-GB" sz="1100" b="1" i="0" u="none" strike="noStrike" cap="none" dirty="0">
                <a:solidFill>
                  <a:srgbClr val="000000"/>
                </a:solidFill>
                <a:effectLst/>
                <a:latin typeface="Arial"/>
                <a:ea typeface="Arial"/>
                <a:cs typeface="Arial"/>
                <a:sym typeface="Arial"/>
              </a:rPr>
              <a:t>Capacity building</a:t>
            </a:r>
            <a:r>
              <a:rPr lang="en-GB" sz="1100" b="0" i="0" u="none" strike="noStrike" cap="none" dirty="0">
                <a:solidFill>
                  <a:srgbClr val="000000"/>
                </a:solidFill>
                <a:effectLst/>
                <a:latin typeface="Arial"/>
                <a:ea typeface="Arial"/>
                <a:cs typeface="Arial"/>
                <a:sym typeface="Arial"/>
              </a:rPr>
              <a:t> of national and local government institutions responsible for the development and implementation of “green” laws; </a:t>
            </a:r>
            <a:endParaRPr lang="en-IN" sz="1100" b="0" i="0"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Developing and implementing a </a:t>
            </a:r>
            <a:r>
              <a:rPr lang="en-GB" sz="1100" b="1" i="0" u="none" strike="noStrike" cap="none" dirty="0">
                <a:solidFill>
                  <a:srgbClr val="000000"/>
                </a:solidFill>
                <a:effectLst/>
                <a:latin typeface="Arial"/>
                <a:ea typeface="Arial"/>
                <a:cs typeface="Arial"/>
                <a:sym typeface="Arial"/>
              </a:rPr>
              <a:t>policy framework</a:t>
            </a:r>
            <a:r>
              <a:rPr lang="en-GB" sz="1100" b="0" i="0" u="none" strike="noStrike" cap="none" dirty="0">
                <a:solidFill>
                  <a:srgbClr val="000000"/>
                </a:solidFill>
                <a:effectLst/>
                <a:latin typeface="Arial"/>
                <a:ea typeface="Arial"/>
                <a:cs typeface="Arial"/>
                <a:sym typeface="Arial"/>
              </a:rPr>
              <a:t> to better integrate gender into new green industrial policies;  </a:t>
            </a:r>
            <a:endParaRPr lang="en-IN" sz="1100" b="0" i="0" u="none" strike="noStrike" cap="none" dirty="0">
              <a:solidFill>
                <a:srgbClr val="000000"/>
              </a:solidFill>
              <a:effectLst/>
              <a:latin typeface="Arial"/>
              <a:ea typeface="Arial"/>
              <a:cs typeface="Arial"/>
              <a:sym typeface="Arial"/>
            </a:endParaRPr>
          </a:p>
          <a:p>
            <a:pPr lvl="0"/>
            <a:r>
              <a:rPr lang="en-GB" sz="1100" b="1" i="0" u="none" strike="noStrike" cap="none" dirty="0">
                <a:solidFill>
                  <a:srgbClr val="000000"/>
                </a:solidFill>
                <a:effectLst/>
                <a:latin typeface="Arial"/>
                <a:ea typeface="Arial"/>
                <a:cs typeface="Arial"/>
                <a:sym typeface="Arial"/>
              </a:rPr>
              <a:t>Gender mainstreaming</a:t>
            </a:r>
            <a:r>
              <a:rPr lang="en-GB" sz="1100" b="0" i="0" u="none" strike="noStrike" cap="none" dirty="0">
                <a:solidFill>
                  <a:srgbClr val="000000"/>
                </a:solidFill>
                <a:effectLst/>
                <a:latin typeface="Arial"/>
                <a:ea typeface="Arial"/>
                <a:cs typeface="Arial"/>
                <a:sym typeface="Arial"/>
              </a:rPr>
              <a:t> green industry current policies and programmes;</a:t>
            </a:r>
            <a:endParaRPr lang="en-IN" sz="1100" b="0" i="0"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Promoting women collaborative </a:t>
            </a:r>
            <a:r>
              <a:rPr lang="en-GB" sz="1100" b="1" i="0" u="none" strike="noStrike" cap="none" dirty="0">
                <a:solidFill>
                  <a:srgbClr val="000000"/>
                </a:solidFill>
                <a:effectLst/>
                <a:latin typeface="Arial"/>
                <a:ea typeface="Arial"/>
                <a:cs typeface="Arial"/>
                <a:sym typeface="Arial"/>
              </a:rPr>
              <a:t>networks and exchange visits/programs</a:t>
            </a:r>
            <a:r>
              <a:rPr lang="en-GB" sz="1100" b="0" i="0" u="none" strike="noStrike" cap="none" dirty="0">
                <a:solidFill>
                  <a:srgbClr val="000000"/>
                </a:solidFill>
                <a:effectLst/>
                <a:latin typeface="Arial"/>
                <a:ea typeface="Arial"/>
                <a:cs typeface="Arial"/>
                <a:sym typeface="Arial"/>
              </a:rPr>
              <a:t> and increasing visibility of women entrepreneurs; </a:t>
            </a:r>
            <a:endParaRPr lang="en-IN" sz="1100" b="0" i="0"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Developing/strengthening </a:t>
            </a:r>
            <a:r>
              <a:rPr lang="en-GB" sz="1100" b="1" i="0" u="none" strike="noStrike" cap="none" dirty="0">
                <a:solidFill>
                  <a:srgbClr val="000000"/>
                </a:solidFill>
                <a:effectLst/>
                <a:latin typeface="Arial"/>
                <a:ea typeface="Arial"/>
                <a:cs typeface="Arial"/>
                <a:sym typeface="Arial"/>
              </a:rPr>
              <a:t>monitoring mechanisms</a:t>
            </a:r>
            <a:r>
              <a:rPr lang="en-GB" sz="1100" b="0" i="0" u="none" strike="noStrike" cap="none" dirty="0">
                <a:solidFill>
                  <a:srgbClr val="000000"/>
                </a:solidFill>
                <a:effectLst/>
                <a:latin typeface="Arial"/>
                <a:ea typeface="Arial"/>
                <a:cs typeface="Arial"/>
                <a:sym typeface="Arial"/>
              </a:rPr>
              <a:t> to ensure gender-sensitive measures are not only included in the design and methodology, but changes are measured during the implementation of plans, strategies and policies;  </a:t>
            </a:r>
            <a:endParaRPr lang="en-IN" sz="1100" b="0" i="0" u="none" strike="noStrike" cap="none" dirty="0">
              <a:solidFill>
                <a:srgbClr val="000000"/>
              </a:solidFill>
              <a:effectLst/>
              <a:latin typeface="Arial"/>
              <a:ea typeface="Arial"/>
              <a:cs typeface="Arial"/>
              <a:sym typeface="Arial"/>
            </a:endParaRPr>
          </a:p>
          <a:p>
            <a:r>
              <a:rPr lang="en-GB" sz="1100" b="0" i="0" u="none" strike="noStrike" cap="none" dirty="0">
                <a:solidFill>
                  <a:srgbClr val="000000"/>
                </a:solidFill>
                <a:effectLst/>
                <a:latin typeface="Arial"/>
                <a:ea typeface="Arial"/>
                <a:cs typeface="Arial"/>
                <a:sym typeface="Arial"/>
              </a:rPr>
              <a:t>Systematically collecting more nationally representative gender </a:t>
            </a:r>
            <a:r>
              <a:rPr lang="en-GB" sz="1100" b="1" i="0" u="none" strike="noStrike" cap="none" dirty="0">
                <a:solidFill>
                  <a:srgbClr val="000000"/>
                </a:solidFill>
                <a:effectLst/>
                <a:latin typeface="Arial"/>
                <a:ea typeface="Arial"/>
                <a:cs typeface="Arial"/>
                <a:sym typeface="Arial"/>
              </a:rPr>
              <a:t>disaggregated data</a:t>
            </a:r>
            <a:r>
              <a:rPr lang="en-GB" sz="1100" b="0" i="0" u="none" strike="noStrike" cap="none" dirty="0">
                <a:solidFill>
                  <a:srgbClr val="000000"/>
                </a:solidFill>
                <a:effectLst/>
                <a:latin typeface="Arial"/>
                <a:ea typeface="Arial"/>
                <a:cs typeface="Arial"/>
                <a:sym typeface="Arial"/>
              </a:rPr>
              <a:t> to better understand the different needs and opportunities as well as the impact of green industry’s growth on women and men.</a:t>
            </a:r>
            <a:r>
              <a:rPr lang="en-IN" dirty="0">
                <a:effectLst/>
              </a:rPr>
              <a:t> </a:t>
            </a:r>
          </a:p>
          <a:p>
            <a:endParaRPr lang="en-IN" dirty="0">
              <a:effectLst/>
            </a:endParaRPr>
          </a:p>
          <a:p>
            <a:r>
              <a:rPr lang="en-IN" dirty="0">
                <a:effectLst/>
              </a:rPr>
              <a:t>Peru</a:t>
            </a:r>
          </a:p>
          <a:p>
            <a:r>
              <a:rPr lang="en-IN" sz="1100" b="1" i="0" u="none" strike="noStrike" cap="none" dirty="0">
                <a:solidFill>
                  <a:srgbClr val="000000"/>
                </a:solidFill>
                <a:effectLst/>
                <a:latin typeface="Arial"/>
                <a:ea typeface="Arial"/>
                <a:cs typeface="Arial"/>
                <a:sym typeface="Arial"/>
              </a:rPr>
              <a:t>Generate more awareness</a:t>
            </a:r>
            <a:r>
              <a:rPr lang="en-IN" sz="1100" b="0" i="0" u="none" strike="noStrike" cap="none" dirty="0">
                <a:solidFill>
                  <a:srgbClr val="000000"/>
                </a:solidFill>
                <a:effectLst/>
                <a:latin typeface="Arial"/>
                <a:ea typeface="Arial"/>
                <a:cs typeface="Arial"/>
                <a:sym typeface="Arial"/>
              </a:rPr>
              <a:t> about the benefits of gender equality and women´s inclusion and augment the knowledge and capacities of policy makers in terms of gender mainstreaming.</a:t>
            </a:r>
            <a:r>
              <a:rPr lang="en-IN" dirty="0">
                <a:effectLst/>
              </a:rPr>
              <a:t> </a:t>
            </a:r>
          </a:p>
          <a:p>
            <a:r>
              <a:rPr lang="en-IN" sz="1100" b="1" i="0" u="none" strike="noStrike" cap="none" dirty="0">
                <a:solidFill>
                  <a:srgbClr val="000000"/>
                </a:solidFill>
                <a:effectLst/>
                <a:latin typeface="Arial"/>
                <a:ea typeface="Arial"/>
                <a:cs typeface="Arial"/>
                <a:sym typeface="Arial"/>
              </a:rPr>
              <a:t>Provide practical guidelines</a:t>
            </a:r>
            <a:r>
              <a:rPr lang="en-IN" sz="1100" b="0" i="0" u="none" strike="noStrike" cap="none" dirty="0">
                <a:solidFill>
                  <a:srgbClr val="000000"/>
                </a:solidFill>
                <a:effectLst/>
                <a:latin typeface="Arial"/>
                <a:ea typeface="Arial"/>
                <a:cs typeface="Arial"/>
                <a:sym typeface="Arial"/>
              </a:rPr>
              <a:t> on how to apply and operationalize the Policy on Gender Equality in each sector prioritized. In general, capacity building programs should be practical and include a guideline on how to take the concept to practice.</a:t>
            </a:r>
            <a:r>
              <a:rPr lang="en-IN" dirty="0">
                <a:effectLst/>
              </a:rPr>
              <a:t> </a:t>
            </a:r>
          </a:p>
          <a:p>
            <a:r>
              <a:rPr lang="en-IN" sz="1100" b="1" i="0" u="none" strike="noStrike" cap="none" dirty="0">
                <a:solidFill>
                  <a:srgbClr val="000000"/>
                </a:solidFill>
                <a:effectLst/>
                <a:latin typeface="Arial"/>
                <a:ea typeface="Arial"/>
                <a:cs typeface="Arial"/>
                <a:sym typeface="Arial"/>
              </a:rPr>
              <a:t>Aim to develop a common understanding</a:t>
            </a:r>
            <a:r>
              <a:rPr lang="en-IN" sz="1100" b="0" i="0" u="none" strike="noStrike" cap="none" dirty="0">
                <a:solidFill>
                  <a:srgbClr val="000000"/>
                </a:solidFill>
                <a:effectLst/>
                <a:latin typeface="Arial"/>
                <a:ea typeface="Arial"/>
                <a:cs typeface="Arial"/>
                <a:sym typeface="Arial"/>
              </a:rPr>
              <a:t> of key concepts and ensure policy makers are able to explain them.</a:t>
            </a:r>
            <a:r>
              <a:rPr lang="en-IN" dirty="0">
                <a:effectLst/>
              </a:rPr>
              <a:t> </a:t>
            </a:r>
          </a:p>
          <a:p>
            <a:r>
              <a:rPr lang="en-IN" sz="1100" b="1" i="0" u="none" strike="noStrike" cap="none" dirty="0">
                <a:solidFill>
                  <a:srgbClr val="000000"/>
                </a:solidFill>
                <a:effectLst/>
                <a:latin typeface="Arial"/>
                <a:ea typeface="Arial"/>
                <a:cs typeface="Arial"/>
                <a:sym typeface="Arial"/>
              </a:rPr>
              <a:t>Provide data</a:t>
            </a:r>
            <a:r>
              <a:rPr lang="en-IN" sz="1100" b="0" i="0" u="none" strike="noStrike" cap="none" dirty="0">
                <a:solidFill>
                  <a:srgbClr val="000000"/>
                </a:solidFill>
                <a:effectLst/>
                <a:latin typeface="Arial"/>
                <a:ea typeface="Arial"/>
                <a:cs typeface="Arial"/>
                <a:sym typeface="Arial"/>
              </a:rPr>
              <a:t> that can help policy makers understand the economic opportunities the country is missing because of the limited participation of women as business leaders in the green industry.</a:t>
            </a:r>
            <a:r>
              <a:rPr lang="en-IN" dirty="0">
                <a:effectLst/>
              </a:rPr>
              <a:t> </a:t>
            </a:r>
            <a:endParaRPr dirty="0"/>
          </a:p>
        </p:txBody>
      </p:sp>
      <p:sp>
        <p:nvSpPr>
          <p:cNvPr id="96" name="Google Shape;96;gc14a270cd1_0_6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94059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c14a270cd1_0_6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r>
              <a:rPr lang="en-GB" sz="1100" b="0" i="0" u="none" strike="noStrike" cap="none" dirty="0">
                <a:solidFill>
                  <a:srgbClr val="000000"/>
                </a:solidFill>
                <a:effectLst/>
                <a:latin typeface="Arial"/>
                <a:ea typeface="Arial"/>
                <a:cs typeface="Arial"/>
                <a:sym typeface="Arial"/>
              </a:rPr>
              <a:t>Some of the key recommendations from the Cambodia policy assessment report include the need for:</a:t>
            </a:r>
            <a:endParaRPr lang="en-IN" sz="1100" b="0" i="0" u="none" strike="noStrike" cap="none" dirty="0">
              <a:solidFill>
                <a:srgbClr val="000000"/>
              </a:solidFill>
              <a:effectLst/>
              <a:latin typeface="Arial"/>
              <a:ea typeface="Arial"/>
              <a:cs typeface="Arial"/>
              <a:sym typeface="Arial"/>
            </a:endParaRPr>
          </a:p>
          <a:p>
            <a:pPr lvl="0"/>
            <a:r>
              <a:rPr lang="en-GB" sz="1100" b="1" i="0" u="none" strike="noStrike" cap="none" dirty="0">
                <a:solidFill>
                  <a:srgbClr val="000000"/>
                </a:solidFill>
                <a:effectLst/>
                <a:latin typeface="Arial"/>
                <a:ea typeface="Arial"/>
                <a:cs typeface="Arial"/>
                <a:sym typeface="Arial"/>
              </a:rPr>
              <a:t>Awareness raising</a:t>
            </a:r>
            <a:r>
              <a:rPr lang="en-GB" sz="1100" b="0" i="0" u="none" strike="noStrike" cap="none" dirty="0">
                <a:solidFill>
                  <a:srgbClr val="000000"/>
                </a:solidFill>
                <a:effectLst/>
                <a:latin typeface="Arial"/>
                <a:ea typeface="Arial"/>
                <a:cs typeface="Arial"/>
                <a:sym typeface="Arial"/>
              </a:rPr>
              <a:t> about what green industry is, what makes a business “green”, the industry’s economic, environmental and social benefits for everyone especially for women and existing laws; </a:t>
            </a:r>
            <a:endParaRPr lang="en-IN" sz="1100" b="0" i="0" u="none" strike="noStrike" cap="none" dirty="0">
              <a:solidFill>
                <a:srgbClr val="000000"/>
              </a:solidFill>
              <a:effectLst/>
              <a:latin typeface="Arial"/>
              <a:ea typeface="Arial"/>
              <a:cs typeface="Arial"/>
              <a:sym typeface="Arial"/>
            </a:endParaRPr>
          </a:p>
          <a:p>
            <a:pPr lvl="0"/>
            <a:r>
              <a:rPr lang="en-GB" sz="1100" b="1" i="0" u="none" strike="noStrike" cap="none" dirty="0">
                <a:solidFill>
                  <a:srgbClr val="000000"/>
                </a:solidFill>
                <a:effectLst/>
                <a:latin typeface="Arial"/>
                <a:ea typeface="Arial"/>
                <a:cs typeface="Arial"/>
                <a:sym typeface="Arial"/>
              </a:rPr>
              <a:t>Capacity building</a:t>
            </a:r>
            <a:r>
              <a:rPr lang="en-GB" sz="1100" b="0" i="0" u="none" strike="noStrike" cap="none" dirty="0">
                <a:solidFill>
                  <a:srgbClr val="000000"/>
                </a:solidFill>
                <a:effectLst/>
                <a:latin typeface="Arial"/>
                <a:ea typeface="Arial"/>
                <a:cs typeface="Arial"/>
                <a:sym typeface="Arial"/>
              </a:rPr>
              <a:t> of national and local government institutions responsible for the development and implementation of “green” laws; </a:t>
            </a:r>
            <a:endParaRPr lang="en-IN" sz="1100" b="0" i="0"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Developing and implementing a </a:t>
            </a:r>
            <a:r>
              <a:rPr lang="en-GB" sz="1100" b="1" i="0" u="none" strike="noStrike" cap="none" dirty="0">
                <a:solidFill>
                  <a:srgbClr val="000000"/>
                </a:solidFill>
                <a:effectLst/>
                <a:latin typeface="Arial"/>
                <a:ea typeface="Arial"/>
                <a:cs typeface="Arial"/>
                <a:sym typeface="Arial"/>
              </a:rPr>
              <a:t>policy framework</a:t>
            </a:r>
            <a:r>
              <a:rPr lang="en-GB" sz="1100" b="0" i="0" u="none" strike="noStrike" cap="none" dirty="0">
                <a:solidFill>
                  <a:srgbClr val="000000"/>
                </a:solidFill>
                <a:effectLst/>
                <a:latin typeface="Arial"/>
                <a:ea typeface="Arial"/>
                <a:cs typeface="Arial"/>
                <a:sym typeface="Arial"/>
              </a:rPr>
              <a:t> to better integrate gender into new green industrial policies;  </a:t>
            </a:r>
            <a:endParaRPr lang="en-IN" sz="1100" b="0" i="0" u="none" strike="noStrike" cap="none" dirty="0">
              <a:solidFill>
                <a:srgbClr val="000000"/>
              </a:solidFill>
              <a:effectLst/>
              <a:latin typeface="Arial"/>
              <a:ea typeface="Arial"/>
              <a:cs typeface="Arial"/>
              <a:sym typeface="Arial"/>
            </a:endParaRPr>
          </a:p>
          <a:p>
            <a:pPr lvl="0"/>
            <a:r>
              <a:rPr lang="en-GB" sz="1100" b="1" i="0" u="none" strike="noStrike" cap="none" dirty="0">
                <a:solidFill>
                  <a:srgbClr val="000000"/>
                </a:solidFill>
                <a:effectLst/>
                <a:latin typeface="Arial"/>
                <a:ea typeface="Arial"/>
                <a:cs typeface="Arial"/>
                <a:sym typeface="Arial"/>
              </a:rPr>
              <a:t>Gender mainstreaming</a:t>
            </a:r>
            <a:r>
              <a:rPr lang="en-GB" sz="1100" b="0" i="0" u="none" strike="noStrike" cap="none" dirty="0">
                <a:solidFill>
                  <a:srgbClr val="000000"/>
                </a:solidFill>
                <a:effectLst/>
                <a:latin typeface="Arial"/>
                <a:ea typeface="Arial"/>
                <a:cs typeface="Arial"/>
                <a:sym typeface="Arial"/>
              </a:rPr>
              <a:t> green industry current policies and programmes;</a:t>
            </a:r>
            <a:endParaRPr lang="en-IN" sz="1100" b="0" i="0"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Promoting women collaborative </a:t>
            </a:r>
            <a:r>
              <a:rPr lang="en-GB" sz="1100" b="1" i="0" u="none" strike="noStrike" cap="none" dirty="0">
                <a:solidFill>
                  <a:srgbClr val="000000"/>
                </a:solidFill>
                <a:effectLst/>
                <a:latin typeface="Arial"/>
                <a:ea typeface="Arial"/>
                <a:cs typeface="Arial"/>
                <a:sym typeface="Arial"/>
              </a:rPr>
              <a:t>networks and exchange visits/programs</a:t>
            </a:r>
            <a:r>
              <a:rPr lang="en-GB" sz="1100" b="0" i="0" u="none" strike="noStrike" cap="none" dirty="0">
                <a:solidFill>
                  <a:srgbClr val="000000"/>
                </a:solidFill>
                <a:effectLst/>
                <a:latin typeface="Arial"/>
                <a:ea typeface="Arial"/>
                <a:cs typeface="Arial"/>
                <a:sym typeface="Arial"/>
              </a:rPr>
              <a:t> and increasing visibility of women entrepreneurs; </a:t>
            </a:r>
            <a:endParaRPr lang="en-IN" sz="1100" b="0" i="0"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Developing/strengthening </a:t>
            </a:r>
            <a:r>
              <a:rPr lang="en-GB" sz="1100" b="1" i="0" u="none" strike="noStrike" cap="none" dirty="0">
                <a:solidFill>
                  <a:srgbClr val="000000"/>
                </a:solidFill>
                <a:effectLst/>
                <a:latin typeface="Arial"/>
                <a:ea typeface="Arial"/>
                <a:cs typeface="Arial"/>
                <a:sym typeface="Arial"/>
              </a:rPr>
              <a:t>monitoring mechanisms</a:t>
            </a:r>
            <a:r>
              <a:rPr lang="en-GB" sz="1100" b="0" i="0" u="none" strike="noStrike" cap="none" dirty="0">
                <a:solidFill>
                  <a:srgbClr val="000000"/>
                </a:solidFill>
                <a:effectLst/>
                <a:latin typeface="Arial"/>
                <a:ea typeface="Arial"/>
                <a:cs typeface="Arial"/>
                <a:sym typeface="Arial"/>
              </a:rPr>
              <a:t> to ensure gender-sensitive measures are not only included in the design and methodology, but changes are measured during the implementation of plans, strategies and policies;  </a:t>
            </a:r>
            <a:endParaRPr lang="en-IN" sz="1100" b="0" i="0" u="none" strike="noStrike" cap="none" dirty="0">
              <a:solidFill>
                <a:srgbClr val="000000"/>
              </a:solidFill>
              <a:effectLst/>
              <a:latin typeface="Arial"/>
              <a:ea typeface="Arial"/>
              <a:cs typeface="Arial"/>
              <a:sym typeface="Arial"/>
            </a:endParaRPr>
          </a:p>
          <a:p>
            <a:r>
              <a:rPr lang="en-GB" sz="1100" b="0" i="0" u="none" strike="noStrike" cap="none" dirty="0">
                <a:solidFill>
                  <a:srgbClr val="000000"/>
                </a:solidFill>
                <a:effectLst/>
                <a:latin typeface="Arial"/>
                <a:ea typeface="Arial"/>
                <a:cs typeface="Arial"/>
                <a:sym typeface="Arial"/>
              </a:rPr>
              <a:t>Systematically collecting more nationally representative gender </a:t>
            </a:r>
            <a:r>
              <a:rPr lang="en-GB" sz="1100" b="1" i="0" u="none" strike="noStrike" cap="none" dirty="0">
                <a:solidFill>
                  <a:srgbClr val="000000"/>
                </a:solidFill>
                <a:effectLst/>
                <a:latin typeface="Arial"/>
                <a:ea typeface="Arial"/>
                <a:cs typeface="Arial"/>
                <a:sym typeface="Arial"/>
              </a:rPr>
              <a:t>disaggregated data</a:t>
            </a:r>
            <a:r>
              <a:rPr lang="en-GB" sz="1100" b="0" i="0" u="none" strike="noStrike" cap="none" dirty="0">
                <a:solidFill>
                  <a:srgbClr val="000000"/>
                </a:solidFill>
                <a:effectLst/>
                <a:latin typeface="Arial"/>
                <a:ea typeface="Arial"/>
                <a:cs typeface="Arial"/>
                <a:sym typeface="Arial"/>
              </a:rPr>
              <a:t> to better understand the different needs and opportunities as well as the impact of green industry’s growth on women and men.</a:t>
            </a:r>
            <a:r>
              <a:rPr lang="en-IN" dirty="0">
                <a:effectLst/>
              </a:rPr>
              <a:t> </a:t>
            </a:r>
          </a:p>
          <a:p>
            <a:endParaRPr lang="en-IN" dirty="0">
              <a:effectLst/>
            </a:endParaRPr>
          </a:p>
          <a:p>
            <a:r>
              <a:rPr lang="en-IN" dirty="0">
                <a:effectLst/>
              </a:rPr>
              <a:t>Peru</a:t>
            </a:r>
          </a:p>
          <a:p>
            <a:r>
              <a:rPr lang="en-IN" sz="1100" b="1" i="0" u="none" strike="noStrike" cap="none" dirty="0">
                <a:solidFill>
                  <a:srgbClr val="000000"/>
                </a:solidFill>
                <a:effectLst/>
                <a:latin typeface="Arial"/>
                <a:ea typeface="Arial"/>
                <a:cs typeface="Arial"/>
                <a:sym typeface="Arial"/>
              </a:rPr>
              <a:t>Generate more awareness</a:t>
            </a:r>
            <a:r>
              <a:rPr lang="en-IN" sz="1100" b="0" i="0" u="none" strike="noStrike" cap="none" dirty="0">
                <a:solidFill>
                  <a:srgbClr val="000000"/>
                </a:solidFill>
                <a:effectLst/>
                <a:latin typeface="Arial"/>
                <a:ea typeface="Arial"/>
                <a:cs typeface="Arial"/>
                <a:sym typeface="Arial"/>
              </a:rPr>
              <a:t> about the benefits of gender equality and women´s inclusion and augment the knowledge and capacities of policy makers in terms of gender mainstreaming.</a:t>
            </a:r>
            <a:r>
              <a:rPr lang="en-IN" dirty="0">
                <a:effectLst/>
              </a:rPr>
              <a:t> </a:t>
            </a:r>
          </a:p>
          <a:p>
            <a:r>
              <a:rPr lang="en-IN" sz="1100" b="1" i="0" u="none" strike="noStrike" cap="none" dirty="0">
                <a:solidFill>
                  <a:srgbClr val="000000"/>
                </a:solidFill>
                <a:effectLst/>
                <a:latin typeface="Arial"/>
                <a:ea typeface="Arial"/>
                <a:cs typeface="Arial"/>
                <a:sym typeface="Arial"/>
              </a:rPr>
              <a:t>Provide practical guidelines</a:t>
            </a:r>
            <a:r>
              <a:rPr lang="en-IN" sz="1100" b="0" i="0" u="none" strike="noStrike" cap="none" dirty="0">
                <a:solidFill>
                  <a:srgbClr val="000000"/>
                </a:solidFill>
                <a:effectLst/>
                <a:latin typeface="Arial"/>
                <a:ea typeface="Arial"/>
                <a:cs typeface="Arial"/>
                <a:sym typeface="Arial"/>
              </a:rPr>
              <a:t> on how to apply and operationalize the Policy on Gender Equality in each sector prioritized. In general, capacity building programs should be practical and include a guideline on how to take the concept to practice.</a:t>
            </a:r>
            <a:r>
              <a:rPr lang="en-IN" dirty="0">
                <a:effectLst/>
              </a:rPr>
              <a:t> </a:t>
            </a:r>
          </a:p>
          <a:p>
            <a:r>
              <a:rPr lang="en-IN" sz="1100" b="1" i="0" u="none" strike="noStrike" cap="none" dirty="0">
                <a:solidFill>
                  <a:srgbClr val="000000"/>
                </a:solidFill>
                <a:effectLst/>
                <a:latin typeface="Arial"/>
                <a:ea typeface="Arial"/>
                <a:cs typeface="Arial"/>
                <a:sym typeface="Arial"/>
              </a:rPr>
              <a:t>Aim to develop a common understanding</a:t>
            </a:r>
            <a:r>
              <a:rPr lang="en-IN" sz="1100" b="0" i="0" u="none" strike="noStrike" cap="none" dirty="0">
                <a:solidFill>
                  <a:srgbClr val="000000"/>
                </a:solidFill>
                <a:effectLst/>
                <a:latin typeface="Arial"/>
                <a:ea typeface="Arial"/>
                <a:cs typeface="Arial"/>
                <a:sym typeface="Arial"/>
              </a:rPr>
              <a:t> of key concepts and ensure policy makers are able to explain them.</a:t>
            </a:r>
            <a:r>
              <a:rPr lang="en-IN" dirty="0">
                <a:effectLst/>
              </a:rPr>
              <a:t> </a:t>
            </a:r>
          </a:p>
          <a:p>
            <a:r>
              <a:rPr lang="en-IN" sz="1100" b="1" i="0" u="none" strike="noStrike" cap="none" dirty="0">
                <a:solidFill>
                  <a:srgbClr val="000000"/>
                </a:solidFill>
                <a:effectLst/>
                <a:latin typeface="Arial"/>
                <a:ea typeface="Arial"/>
                <a:cs typeface="Arial"/>
                <a:sym typeface="Arial"/>
              </a:rPr>
              <a:t>Provide data</a:t>
            </a:r>
            <a:r>
              <a:rPr lang="en-IN" sz="1100" b="0" i="0" u="none" strike="noStrike" cap="none" dirty="0">
                <a:solidFill>
                  <a:srgbClr val="000000"/>
                </a:solidFill>
                <a:effectLst/>
                <a:latin typeface="Arial"/>
                <a:ea typeface="Arial"/>
                <a:cs typeface="Arial"/>
                <a:sym typeface="Arial"/>
              </a:rPr>
              <a:t> that can help policy makers understand the economic opportunities the country is missing because of the limited participation of women as business leaders in the green industry.</a:t>
            </a:r>
            <a:r>
              <a:rPr lang="en-IN" dirty="0">
                <a:effectLst/>
              </a:rPr>
              <a:t> </a:t>
            </a:r>
            <a:endParaRPr dirty="0"/>
          </a:p>
        </p:txBody>
      </p:sp>
      <p:sp>
        <p:nvSpPr>
          <p:cNvPr id="96" name="Google Shape;96;gc14a270cd1_0_6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00418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c14a270cd1_0_6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r>
              <a:rPr lang="en-US" dirty="0"/>
              <a:t>South Africa:</a:t>
            </a:r>
          </a:p>
          <a:p>
            <a:pPr lvl="0"/>
            <a:r>
              <a:rPr lang="en-ZA" sz="1100" b="0" i="0" u="none" strike="noStrike" cap="none" dirty="0">
                <a:solidFill>
                  <a:srgbClr val="000000"/>
                </a:solidFill>
                <a:effectLst/>
                <a:latin typeface="Arial"/>
                <a:ea typeface="Arial"/>
                <a:cs typeface="Arial"/>
                <a:sym typeface="Arial"/>
              </a:rPr>
              <a:t>Awareness Raising and Education on Gender Mainstreaming and Green Industry and the opportunities for gender equality</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National stakeholder engagement and consultation on policies, plans and programmes relating to gender mainstreaming in green industry</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Development of framework or mechanisms for collection of sex-disaggregated and intersectional data for a green industry database of men and women </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Development of Gender Responsive Budgeting, Monitoring, Evaluation and Auditing Framework and Capacity Building </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Formulation or reformulation of laws, policies, plans, programmes to ensure gender mainstreaming in selected sectors throughout the value chain</a:t>
            </a:r>
            <a:endParaRPr lang="en-IN" sz="1100" b="0" i="0" u="none" strike="noStrike" cap="none" dirty="0">
              <a:solidFill>
                <a:srgbClr val="000000"/>
              </a:solidFill>
              <a:effectLst/>
              <a:latin typeface="Arial"/>
              <a:ea typeface="Arial"/>
              <a:cs typeface="Arial"/>
              <a:sym typeface="Arial"/>
            </a:endParaRPr>
          </a:p>
          <a:p>
            <a:pPr lvl="0"/>
            <a:r>
              <a:rPr lang="en-US" sz="1100" b="0" i="0" u="none" strike="noStrike" cap="none" dirty="0">
                <a:solidFill>
                  <a:srgbClr val="000000"/>
                </a:solidFill>
                <a:effectLst/>
                <a:latin typeface="Arial"/>
                <a:ea typeface="Arial"/>
                <a:cs typeface="Arial"/>
                <a:sym typeface="Arial"/>
              </a:rPr>
              <a:t>Development of support mechanisms for Women e.g. finance, access to markets, networking, mentoring, support to Women’s networks </a:t>
            </a:r>
            <a:r>
              <a:rPr lang="en-US" sz="1100" b="0" i="0" u="none" strike="noStrike" cap="none" dirty="0" err="1">
                <a:solidFill>
                  <a:srgbClr val="000000"/>
                </a:solidFill>
                <a:effectLst/>
                <a:latin typeface="Arial"/>
                <a:ea typeface="Arial"/>
                <a:cs typeface="Arial"/>
                <a:sym typeface="Arial"/>
              </a:rPr>
              <a:t>etc</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Identification and support to skills development programmes for women to actively participate as professionals and entrepreneurs in green industry</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Development of a Monitoring and Evaluation Framework including indicators and timeframes to track progress.</a:t>
            </a:r>
            <a:endParaRPr lang="en-IN" sz="1100" b="0" i="0" u="none" strike="noStrike" cap="none" dirty="0">
              <a:solidFill>
                <a:srgbClr val="000000"/>
              </a:solidFill>
              <a:effectLst/>
              <a:latin typeface="Arial"/>
              <a:ea typeface="Arial"/>
              <a:cs typeface="Arial"/>
              <a:sym typeface="Arial"/>
            </a:endParaRPr>
          </a:p>
        </p:txBody>
      </p:sp>
      <p:sp>
        <p:nvSpPr>
          <p:cNvPr id="96" name="Google Shape;96;gc14a270cd1_0_6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95496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c14a270cd1_0_6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r>
              <a:rPr lang="en-US" dirty="0"/>
              <a:t>South Africa:</a:t>
            </a:r>
          </a:p>
          <a:p>
            <a:pPr lvl="0"/>
            <a:r>
              <a:rPr lang="en-ZA" sz="1100" b="0" i="0" u="none" strike="noStrike" cap="none" dirty="0">
                <a:solidFill>
                  <a:srgbClr val="000000"/>
                </a:solidFill>
                <a:effectLst/>
                <a:latin typeface="Arial"/>
                <a:ea typeface="Arial"/>
                <a:cs typeface="Arial"/>
                <a:sym typeface="Arial"/>
              </a:rPr>
              <a:t>Awareness Raising and Education on Gender Mainstreaming and Green Industry and the opportunities for gender equality</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National stakeholder engagement and consultation on policies, plans and programmes relating to gender mainstreaming in green industry</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Development of framework or mechanisms for collection of sex-disaggregated and intersectional data for a green industry database of men and women </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Development of Gender Responsive Budgeting, Monitoring, Evaluation and Auditing Framework and Capacity Building </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Formulation or reformulation of laws, policies, plans, programmes to ensure gender mainstreaming in selected sectors throughout the value chain</a:t>
            </a:r>
            <a:endParaRPr lang="en-IN" sz="1100" b="0" i="0" u="none" strike="noStrike" cap="none" dirty="0">
              <a:solidFill>
                <a:srgbClr val="000000"/>
              </a:solidFill>
              <a:effectLst/>
              <a:latin typeface="Arial"/>
              <a:ea typeface="Arial"/>
              <a:cs typeface="Arial"/>
              <a:sym typeface="Arial"/>
            </a:endParaRPr>
          </a:p>
          <a:p>
            <a:pPr lvl="0"/>
            <a:r>
              <a:rPr lang="en-US" sz="1100" b="0" i="0" u="none" strike="noStrike" cap="none" dirty="0">
                <a:solidFill>
                  <a:srgbClr val="000000"/>
                </a:solidFill>
                <a:effectLst/>
                <a:latin typeface="Arial"/>
                <a:ea typeface="Arial"/>
                <a:cs typeface="Arial"/>
                <a:sym typeface="Arial"/>
              </a:rPr>
              <a:t>Development of support mechanisms for Women e.g. finance, access to markets, networking, mentoring, support to Women’s networks </a:t>
            </a:r>
            <a:r>
              <a:rPr lang="en-US" sz="1100" b="0" i="0" u="none" strike="noStrike" cap="none" dirty="0" err="1">
                <a:solidFill>
                  <a:srgbClr val="000000"/>
                </a:solidFill>
                <a:effectLst/>
                <a:latin typeface="Arial"/>
                <a:ea typeface="Arial"/>
                <a:cs typeface="Arial"/>
                <a:sym typeface="Arial"/>
              </a:rPr>
              <a:t>etc</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Identification and support to skills development programmes for women to actively participate as professionals and entrepreneurs in green industry</a:t>
            </a:r>
            <a:endParaRPr lang="en-IN" sz="1100" b="0" i="0" u="none" strike="noStrike" cap="none" dirty="0">
              <a:solidFill>
                <a:srgbClr val="000000"/>
              </a:solidFill>
              <a:effectLst/>
              <a:latin typeface="Arial"/>
              <a:ea typeface="Arial"/>
              <a:cs typeface="Arial"/>
              <a:sym typeface="Arial"/>
            </a:endParaRPr>
          </a:p>
          <a:p>
            <a:pPr lvl="0"/>
            <a:r>
              <a:rPr lang="en-ZA" sz="1100" b="0" i="0" u="none" strike="noStrike" cap="none" dirty="0">
                <a:solidFill>
                  <a:srgbClr val="000000"/>
                </a:solidFill>
                <a:effectLst/>
                <a:latin typeface="Arial"/>
                <a:ea typeface="Arial"/>
                <a:cs typeface="Arial"/>
                <a:sym typeface="Arial"/>
              </a:rPr>
              <a:t>Development of a Monitoring and Evaluation Framework including indicators and timeframes to track progress.</a:t>
            </a:r>
            <a:endParaRPr lang="en-IN" sz="1100" b="0" i="0" u="none" strike="noStrike" cap="none" dirty="0">
              <a:solidFill>
                <a:srgbClr val="000000"/>
              </a:solidFill>
              <a:effectLst/>
              <a:latin typeface="Arial"/>
              <a:ea typeface="Arial"/>
              <a:cs typeface="Arial"/>
              <a:sym typeface="Arial"/>
            </a:endParaRPr>
          </a:p>
        </p:txBody>
      </p:sp>
      <p:sp>
        <p:nvSpPr>
          <p:cNvPr id="96" name="Google Shape;96;gc14a270cd1_0_6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138786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12e2314116_0_45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9" name="Google Shape;149;g112e2314116_0_4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103d282945a_0_83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3" name="Google Shape;373;g103d282945a_0_8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dirty="0">
                <a:solidFill>
                  <a:srgbClr val="0091C4"/>
                </a:solidFill>
              </a:rPr>
              <a:t>Diagnostics, assessments and policy analyses undertaken for enabling evidence-based policy making was done in four country sites: Peru, Senegal, South Africa and Cambodia. Research activities in each country were carried out between January – March, 2020.</a:t>
            </a:r>
            <a:br>
              <a:rPr lang="en-US" sz="1200" b="1" i="1" dirty="0"/>
            </a:b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dirty="0"/>
              <a:t>(Map is sourced from UNIDO produced PowerPoint UNIDO_DCED </a:t>
            </a:r>
            <a:r>
              <a:rPr lang="en-US" sz="1200" b="1" dirty="0" err="1"/>
              <a:t>EEWIGI_Final</a:t>
            </a:r>
            <a:r>
              <a:rPr lang="en-US" sz="1200" b="1" dirty="0"/>
              <a:t> 121119)</a:t>
            </a:r>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24</a:t>
            </a:fld>
            <a:endParaRPr lang="en-GB" altLang="en-US"/>
          </a:p>
        </p:txBody>
      </p:sp>
    </p:spTree>
    <p:extLst>
      <p:ext uri="{BB962C8B-B14F-4D97-AF65-F5344CB8AC3E}">
        <p14:creationId xmlns:p14="http://schemas.microsoft.com/office/powerpoint/2010/main" val="2871167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03d282945a_0_390: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g103d282945a_0_3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28</a:t>
            </a:fld>
            <a:endParaRPr lang="en-GB" altLang="en-US"/>
          </a:p>
        </p:txBody>
      </p:sp>
    </p:spTree>
    <p:extLst>
      <p:ext uri="{BB962C8B-B14F-4D97-AF65-F5344CB8AC3E}">
        <p14:creationId xmlns:p14="http://schemas.microsoft.com/office/powerpoint/2010/main" val="3445748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29</a:t>
            </a:fld>
            <a:endParaRPr lang="en-GB" altLang="en-US"/>
          </a:p>
        </p:txBody>
      </p:sp>
    </p:spTree>
    <p:extLst>
      <p:ext uri="{BB962C8B-B14F-4D97-AF65-F5344CB8AC3E}">
        <p14:creationId xmlns:p14="http://schemas.microsoft.com/office/powerpoint/2010/main" val="1507573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34</a:t>
            </a:fld>
            <a:endParaRPr lang="en-GB" altLang="en-US"/>
          </a:p>
        </p:txBody>
      </p:sp>
    </p:spTree>
    <p:extLst>
      <p:ext uri="{BB962C8B-B14F-4D97-AF65-F5344CB8AC3E}">
        <p14:creationId xmlns:p14="http://schemas.microsoft.com/office/powerpoint/2010/main" val="40848112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40</a:t>
            </a:fld>
            <a:endParaRPr lang="en-GB" altLang="en-US"/>
          </a:p>
        </p:txBody>
      </p:sp>
    </p:spTree>
    <p:extLst>
      <p:ext uri="{BB962C8B-B14F-4D97-AF65-F5344CB8AC3E}">
        <p14:creationId xmlns:p14="http://schemas.microsoft.com/office/powerpoint/2010/main" val="4009146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SzPts val="1500"/>
            </a:pPr>
            <a:r>
              <a:rPr lang="en-IN" dirty="0">
                <a:solidFill>
                  <a:srgbClr val="002060"/>
                </a:solidFill>
                <a:latin typeface="Gill Sans MT" panose="020B0502020104020203" pitchFamily="34" charset="77"/>
              </a:rPr>
              <a:t>The research study used a mixed-methods approach combining qualitative and quantitative data collection. </a:t>
            </a:r>
          </a:p>
          <a:p>
            <a:pPr algn="l">
              <a:buSzPts val="1500"/>
            </a:pPr>
            <a:endParaRPr lang="en-IN" dirty="0">
              <a:solidFill>
                <a:srgbClr val="002060"/>
              </a:solidFill>
              <a:latin typeface="Gill Sans MT" panose="020B0502020104020203" pitchFamily="34" charset="77"/>
            </a:endParaRPr>
          </a:p>
          <a:p>
            <a:pPr algn="l">
              <a:buSzPts val="1500"/>
            </a:pPr>
            <a:r>
              <a:rPr lang="en-IN" dirty="0">
                <a:solidFill>
                  <a:srgbClr val="002060"/>
                </a:solidFill>
                <a:latin typeface="Gill Sans MT" panose="020B0502020104020203" pitchFamily="34" charset="77"/>
              </a:rPr>
              <a:t>All data was collected in January-March 2020. </a:t>
            </a:r>
          </a:p>
          <a:p>
            <a:pPr algn="l">
              <a:buSzPts val="1500"/>
            </a:pPr>
            <a:endParaRPr lang="en-IN" dirty="0">
              <a:solidFill>
                <a:srgbClr val="002060"/>
              </a:solidFill>
              <a:latin typeface="Gill Sans MT" panose="020B0502020104020203" pitchFamily="34" charset="77"/>
              <a:sym typeface="Montserrat Light"/>
            </a:endParaRPr>
          </a:p>
          <a:p>
            <a:pPr algn="l">
              <a:buSzPts val="1500"/>
            </a:pPr>
            <a:r>
              <a:rPr lang="en-IN" dirty="0">
                <a:solidFill>
                  <a:srgbClr val="002060"/>
                </a:solidFill>
                <a:latin typeface="Gill Sans MT" panose="020B0502020104020203" pitchFamily="34" charset="77"/>
              </a:rPr>
              <a:t>The draft report was subjected to iterative review and comment by country steering committees before finalisation. </a:t>
            </a:r>
          </a:p>
          <a:p>
            <a:endParaRPr lang="en-US" dirty="0"/>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3</a:t>
            </a:fld>
            <a:endParaRPr lang="en-GB" altLang="en-US"/>
          </a:p>
        </p:txBody>
      </p:sp>
    </p:spTree>
    <p:extLst>
      <p:ext uri="{BB962C8B-B14F-4D97-AF65-F5344CB8AC3E}">
        <p14:creationId xmlns:p14="http://schemas.microsoft.com/office/powerpoint/2010/main" val="3555616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An online survey was distributed to women in green and conventional industries across all four countries.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4</a:t>
            </a:fld>
            <a:endParaRPr lang="en-GB" altLang="en-US" dirty="0"/>
          </a:p>
        </p:txBody>
      </p:sp>
    </p:spTree>
    <p:extLst>
      <p:ext uri="{BB962C8B-B14F-4D97-AF65-F5344CB8AC3E}">
        <p14:creationId xmlns:p14="http://schemas.microsoft.com/office/powerpoint/2010/main" val="1873973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selection of sectors and sub-sector was based on </a:t>
            </a:r>
            <a:r>
              <a:rPr lang="en-GB"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collaborative discussions between the project’s National Coordinators, UNIDO country representatives and the National Focal Points. P</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otential synergies with Programme for Country Partnership (PCP) projects </a:t>
            </a:r>
            <a:r>
              <a:rPr lang="en-GB"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the alignment with the government’s priority sectors were taken into consideration</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In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Peru, Senegal and South Africa an analysis was also performed using a points matrix that evaluated each sector and sub-sector in five (5) main aspects: (1) gender mainstreaming and of the role of women; (2) market size and potential; (3) entrepreneurial level; (4) environmental consciousness of sector players; and (5) potential synergies with PCP projects. Each sub sector was assigned points for indicators under each aspect. The sub sectors selected were those with the highest scores.</a:t>
            </a:r>
            <a:r>
              <a:rPr lang="en-GB"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p>
          <a:p>
            <a:r>
              <a:rPr lang="en-GB" sz="1800" dirty="0">
                <a:effectLst/>
                <a:latin typeface="Times New Roman" panose="02020603050405020304" pitchFamily="18" charset="0"/>
                <a:ea typeface="Times New Roman" panose="02020603050405020304" pitchFamily="18" charset="0"/>
              </a:rPr>
              <a:t> Check text against 2</a:t>
            </a:r>
            <a:r>
              <a:rPr lang="en-GB" sz="1800" baseline="30000" dirty="0">
                <a:effectLst/>
                <a:latin typeface="Times New Roman" panose="02020603050405020304" pitchFamily="18" charset="0"/>
                <a:ea typeface="Times New Roman" panose="02020603050405020304" pitchFamily="18" charset="0"/>
              </a:rPr>
              <a:t>nd</a:t>
            </a:r>
            <a:r>
              <a:rPr lang="en-GB" sz="1800" dirty="0">
                <a:effectLst/>
                <a:latin typeface="Times New Roman" panose="02020603050405020304" pitchFamily="18" charset="0"/>
                <a:ea typeface="Times New Roman" panose="02020603050405020304" pitchFamily="18" charset="0"/>
              </a:rPr>
              <a:t> edit submitted to UNIDO</a:t>
            </a:r>
          </a:p>
          <a:p>
            <a:endParaRPr lang="fr-FR" dirty="0"/>
          </a:p>
        </p:txBody>
      </p:sp>
      <p:sp>
        <p:nvSpPr>
          <p:cNvPr id="4" name="Slide Number Placeholder 3"/>
          <p:cNvSpPr>
            <a:spLocks noGrp="1"/>
          </p:cNvSpPr>
          <p:nvPr>
            <p:ph type="sldNum" sz="quarter" idx="5"/>
          </p:nvPr>
        </p:nvSpPr>
        <p:spPr/>
        <p:txBody>
          <a:bodyPr/>
          <a:lstStyle/>
          <a:p>
            <a:pPr>
              <a:defRPr/>
            </a:pPr>
            <a:fld id="{769D8A2F-E3B4-4063-8756-672A03BD01F6}" type="slidenum">
              <a:rPr lang="en-GB" altLang="en-US" smtClean="0"/>
              <a:pPr>
                <a:defRPr/>
              </a:pPr>
              <a:t>5</a:t>
            </a:fld>
            <a:endParaRPr lang="en-GB" altLang="en-US"/>
          </a:p>
        </p:txBody>
      </p:sp>
    </p:spTree>
    <p:extLst>
      <p:ext uri="{BB962C8B-B14F-4D97-AF65-F5344CB8AC3E}">
        <p14:creationId xmlns:p14="http://schemas.microsoft.com/office/powerpoint/2010/main" val="2713138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16efa36ef8_10_14: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6" name="Google Shape;196;g116efa36ef8_1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8027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16efa36ef8_10_14: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IN" dirty="0">
                <a:solidFill>
                  <a:srgbClr val="002060"/>
                </a:solidFill>
                <a:latin typeface="Gill Sans MT" panose="020B0502020104020203" pitchFamily="34" charset="77"/>
              </a:rPr>
              <a:t>However, </a:t>
            </a:r>
            <a:r>
              <a:rPr lang="en-IN" b="1" dirty="0">
                <a:solidFill>
                  <a:srgbClr val="002060"/>
                </a:solidFill>
                <a:latin typeface="Gill Sans MT" panose="020B0502020104020203" pitchFamily="34" charset="77"/>
              </a:rPr>
              <a:t>more women are becoming or aspiring to become entrepreneurs in the green industry than in conventional industries and there is a strong perception that there are more opportunities for women to progress on an equal playing field in green industry.</a:t>
            </a:r>
            <a:endParaRPr dirty="0"/>
          </a:p>
        </p:txBody>
      </p:sp>
      <p:sp>
        <p:nvSpPr>
          <p:cNvPr id="196" name="Google Shape;196;g116efa36ef8_1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34571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16efa36ef8_10_14: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6" name="Google Shape;196;g116efa36ef8_1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68389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c14a270cd1_0_6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gc14a270cd1_0_6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6864" cy="216024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683568" y="3501008"/>
            <a:ext cx="7776864" cy="864096"/>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62" y="3356992"/>
            <a:ext cx="4284476" cy="72008"/>
          </a:xfrm>
          <a:prstGeom prst="rect">
            <a:avLst/>
          </a:prstGeom>
          <a:effectLst>
            <a:reflection endPos="0" dist="50800" dir="5400000" sy="-100000" algn="bl" rotWithShape="0"/>
          </a:effectLst>
        </p:spPr>
      </p:pic>
      <p:sp>
        <p:nvSpPr>
          <p:cNvPr id="14" name="Text Placeholder 13"/>
          <p:cNvSpPr>
            <a:spLocks noGrp="1"/>
          </p:cNvSpPr>
          <p:nvPr>
            <p:ph type="body" sz="quarter" idx="10" hasCustomPrompt="1"/>
          </p:nvPr>
        </p:nvSpPr>
        <p:spPr>
          <a:xfrm>
            <a:off x="683568" y="4561284"/>
            <a:ext cx="7775575" cy="1512168"/>
          </a:xfrm>
        </p:spPr>
        <p:txBody>
          <a:bodyPr>
            <a:normAutofit/>
          </a:bodyP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800"/>
            </a:lvl1pPr>
          </a:lstStyle>
          <a:p>
            <a:pPr lvl="0"/>
            <a:r>
              <a:rPr lang="de-AT" dirty="0"/>
              <a:t>Click to edit Master author style</a:t>
            </a:r>
            <a:endParaRPr lang="en-US" dirty="0"/>
          </a:p>
        </p:txBody>
      </p:sp>
    </p:spTree>
    <p:extLst>
      <p:ext uri="{BB962C8B-B14F-4D97-AF65-F5344CB8AC3E}">
        <p14:creationId xmlns:p14="http://schemas.microsoft.com/office/powerpoint/2010/main" val="4015015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28650" y="2276872"/>
            <a:ext cx="7903790" cy="3821939"/>
          </a:xfrm>
        </p:spPr>
        <p:txBody>
          <a:bodyPr/>
          <a:lstStyle>
            <a:lvl1pPr>
              <a:defRPr>
                <a:solidFill>
                  <a:srgbClr val="078AC5"/>
                </a:solidFill>
              </a:defRPr>
            </a:lvl1pPr>
            <a:lvl2pPr marL="514350" indent="-182880">
              <a:lnSpc>
                <a:spcPct val="100000"/>
              </a:lnSpc>
              <a:spcBef>
                <a:spcPts val="600"/>
              </a:spcBef>
              <a:buClr>
                <a:schemeClr val="accent1"/>
              </a:buClr>
              <a:buFont typeface="Arial" panose="020B0604020202020204" pitchFamily="34" charset="0"/>
              <a:buChar char="•"/>
              <a:defRPr/>
            </a:lvl2pPr>
            <a:lvl3pPr marL="857250" indent="-182880">
              <a:lnSpc>
                <a:spcPct val="100000"/>
              </a:lnSpc>
              <a:spcBef>
                <a:spcPts val="1200"/>
              </a:spcBef>
              <a:buClr>
                <a:schemeClr val="accent1"/>
              </a:buClr>
              <a:buFont typeface="Arial" panose="020B0604020202020204" pitchFamily="34" charset="0"/>
              <a:buChar char="•"/>
              <a:defRPr/>
            </a:lvl3pPr>
            <a:lvl4pPr marL="1200150" indent="-182880">
              <a:lnSpc>
                <a:spcPct val="100000"/>
              </a:lnSpc>
              <a:spcBef>
                <a:spcPts val="1200"/>
              </a:spcBef>
              <a:buClr>
                <a:schemeClr val="accent1"/>
              </a:buClr>
              <a:buFont typeface="Arial" panose="020B0604020202020204" pitchFamily="34" charset="0"/>
              <a:buChar char="•"/>
              <a:defRPr/>
            </a:lvl4pPr>
            <a:lvl5pPr marL="1543050" indent="-182880">
              <a:lnSpc>
                <a:spcPct val="100000"/>
              </a:lnSpc>
              <a:spcBef>
                <a:spcPts val="1200"/>
              </a:spcBef>
              <a:buClr>
                <a:schemeClr val="accent1"/>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ounded Rectangle 9"/>
          <p:cNvSpPr/>
          <p:nvPr userDrawn="1"/>
        </p:nvSpPr>
        <p:spPr>
          <a:xfrm>
            <a:off x="8460432" y="6525344"/>
            <a:ext cx="216024" cy="216024"/>
          </a:xfrm>
          <a:prstGeom prst="roundRect">
            <a:avLst/>
          </a:prstGeom>
          <a:solidFill>
            <a:srgbClr val="0698D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indent="0" algn="ctr" defTabSz="914400" rtl="0" eaLnBrk="1" fontAlgn="base" latinLnBrk="0" hangingPunct="1">
              <a:lnSpc>
                <a:spcPct val="100000"/>
              </a:lnSpc>
              <a:spcBef>
                <a:spcPct val="0"/>
              </a:spcBef>
              <a:spcAft>
                <a:spcPct val="0"/>
              </a:spcAft>
              <a:buClrTx/>
              <a:buSzTx/>
              <a:buFontTx/>
              <a:buNone/>
              <a:tabLst/>
              <a:defRPr/>
            </a:pPr>
            <a:fld id="{BD312A47-7E72-4E7E-93A5-46C5674DBF6C}" type="slidenum">
              <a:rPr lang="en-US" sz="1200" smtClean="0"/>
              <a:pPr marL="0" marR="0" indent="0" algn="ctr" defTabSz="914400" rtl="0" eaLnBrk="1" fontAlgn="base" latinLnBrk="0" hangingPunct="1">
                <a:lnSpc>
                  <a:spcPct val="100000"/>
                </a:lnSpc>
                <a:spcBef>
                  <a:spcPct val="0"/>
                </a:spcBef>
                <a:spcAft>
                  <a:spcPct val="0"/>
                </a:spcAft>
                <a:buClrTx/>
                <a:buSzTx/>
                <a:buFontTx/>
                <a:buNone/>
                <a:tabLst/>
                <a:defRPr/>
              </a:pPr>
              <a:t>‹#›</a:t>
            </a:fld>
            <a:endParaRPr lang="en-US" sz="1200" dirty="0"/>
          </a:p>
        </p:txBody>
      </p:sp>
      <p:sp>
        <p:nvSpPr>
          <p:cNvPr id="5" name="TextBox 4"/>
          <p:cNvSpPr txBox="1"/>
          <p:nvPr userDrawn="1"/>
        </p:nvSpPr>
        <p:spPr>
          <a:xfrm>
            <a:off x="2314739" y="78198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4817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6864" cy="2160240"/>
          </a:xfrm>
        </p:spPr>
        <p:txBody>
          <a:bodyPr anchor="b"/>
          <a:lstStyle>
            <a:lvl1pPr algn="ctr">
              <a:defRPr sz="3375"/>
            </a:lvl1pPr>
          </a:lstStyle>
          <a:p>
            <a:r>
              <a:rPr lang="en-US" dirty="0"/>
              <a:t>Click to edit Master title style</a:t>
            </a:r>
          </a:p>
        </p:txBody>
      </p:sp>
      <p:sp>
        <p:nvSpPr>
          <p:cNvPr id="3" name="Subtitle 2"/>
          <p:cNvSpPr>
            <a:spLocks noGrp="1"/>
          </p:cNvSpPr>
          <p:nvPr>
            <p:ph type="subTitle" idx="1"/>
          </p:nvPr>
        </p:nvSpPr>
        <p:spPr>
          <a:xfrm>
            <a:off x="683568" y="3501008"/>
            <a:ext cx="7776864" cy="864096"/>
          </a:xfrm>
        </p:spPr>
        <p:txBody>
          <a:bodyPr>
            <a:normAutofit/>
          </a:bodyPr>
          <a:lstStyle>
            <a:lvl1pPr marL="0" indent="0" algn="ctr">
              <a:buNone/>
              <a:defRPr sz="18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63" y="3356992"/>
            <a:ext cx="4284476" cy="72008"/>
          </a:xfrm>
          <a:prstGeom prst="rect">
            <a:avLst/>
          </a:prstGeom>
          <a:effectLst>
            <a:reflection endPos="0" dist="50800" dir="5400000" sy="-100000" algn="bl" rotWithShape="0"/>
          </a:effectLst>
        </p:spPr>
      </p:pic>
      <p:sp>
        <p:nvSpPr>
          <p:cNvPr id="14" name="Text Placeholder 13"/>
          <p:cNvSpPr>
            <a:spLocks noGrp="1"/>
          </p:cNvSpPr>
          <p:nvPr>
            <p:ph type="body" sz="quarter" idx="10" hasCustomPrompt="1"/>
          </p:nvPr>
        </p:nvSpPr>
        <p:spPr>
          <a:xfrm>
            <a:off x="683569" y="4561284"/>
            <a:ext cx="7775575" cy="1512168"/>
          </a:xfrm>
        </p:spPr>
        <p:txBody>
          <a:bodyPr>
            <a:normAutofit/>
          </a:bodyPr>
          <a:lstStyle>
            <a:lvl1pPr marL="0" marR="0" indent="0" algn="ctr" defTabSz="514350" rtl="0" eaLnBrk="1" fontAlgn="auto" latinLnBrk="0" hangingPunct="1">
              <a:lnSpc>
                <a:spcPct val="90000"/>
              </a:lnSpc>
              <a:spcBef>
                <a:spcPts val="563"/>
              </a:spcBef>
              <a:spcAft>
                <a:spcPts val="0"/>
              </a:spcAft>
              <a:buClrTx/>
              <a:buSzTx/>
              <a:buFont typeface="Arial" panose="020B0604020202020204" pitchFamily="34" charset="0"/>
              <a:buNone/>
              <a:tabLst/>
              <a:defRPr sz="1350"/>
            </a:lvl1pPr>
          </a:lstStyle>
          <a:p>
            <a:pPr lvl="0"/>
            <a:r>
              <a:rPr lang="de-AT" dirty="0"/>
              <a:t>Click to edit Master author style</a:t>
            </a:r>
            <a:endParaRPr lang="en-US" dirty="0"/>
          </a:p>
        </p:txBody>
      </p:sp>
    </p:spTree>
    <p:extLst>
      <p:ext uri="{BB962C8B-B14F-4D97-AF65-F5344CB8AC3E}">
        <p14:creationId xmlns:p14="http://schemas.microsoft.com/office/powerpoint/2010/main" val="151416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37845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hoto">
  <p:cSld name="Photo">
    <p:spTree>
      <p:nvGrpSpPr>
        <p:cNvPr id="1" name="Shape 64"/>
        <p:cNvGrpSpPr/>
        <p:nvPr/>
      </p:nvGrpSpPr>
      <p:grpSpPr>
        <a:xfrm>
          <a:off x="0" y="0"/>
          <a:ext cx="0" cy="0"/>
          <a:chOff x="0" y="0"/>
          <a:chExt cx="0" cy="0"/>
        </a:xfrm>
      </p:grpSpPr>
      <p:sp>
        <p:nvSpPr>
          <p:cNvPr id="65" name="Google Shape;65;p14"/>
          <p:cNvSpPr txBox="1">
            <a:spLocks noGrp="1"/>
          </p:cNvSpPr>
          <p:nvPr>
            <p:ph type="sldNum" idx="12"/>
          </p:nvPr>
        </p:nvSpPr>
        <p:spPr>
          <a:xfrm>
            <a:off x="8587625" y="6188365"/>
            <a:ext cx="228000" cy="298400"/>
          </a:xfrm>
          <a:prstGeom prst="rect">
            <a:avLst/>
          </a:prstGeom>
          <a:noFill/>
          <a:ln>
            <a:noFill/>
          </a:ln>
        </p:spPr>
        <p:txBody>
          <a:bodyPr spcFirstLastPara="1" wrap="square" lIns="14300" tIns="14300" rIns="14300" bIns="14300" anchor="t" anchorCtr="0">
            <a:normAutofit/>
          </a:bodyPr>
          <a:lstStyle>
            <a:lvl1pPr marL="0" lvl="0"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1pPr>
            <a:lvl2pPr marL="0" lvl="1"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2pPr>
            <a:lvl3pPr marL="0" lvl="2"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3pPr>
            <a:lvl4pPr marL="0" lvl="3"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4pPr>
            <a:lvl5pPr marL="0" lvl="4"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5pPr>
            <a:lvl6pPr marL="0" lvl="5"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6pPr>
            <a:lvl7pPr marL="0" lvl="6"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7pPr>
            <a:lvl8pPr marL="0" lvl="7"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8pPr>
            <a:lvl9pPr marL="0" lvl="8"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9pPr>
          </a:lstStyle>
          <a:p>
            <a:fld id="{00000000-1234-1234-1234-123412341234}" type="slidenum">
              <a:rPr lang="en" smtClean="0"/>
              <a:pPr/>
              <a:t>‹#›</a:t>
            </a:fld>
            <a:endParaRPr lang="en">
              <a:solidFill>
                <a:schemeClr val="dk2"/>
              </a:solidFill>
              <a:latin typeface="Arial"/>
              <a:ea typeface="Arial"/>
              <a:cs typeface="Arial"/>
              <a:sym typeface="Arial"/>
            </a:endParaRPr>
          </a:p>
        </p:txBody>
      </p:sp>
      <p:sp>
        <p:nvSpPr>
          <p:cNvPr id="66" name="Google Shape;66;p14"/>
          <p:cNvSpPr>
            <a:spLocks noGrp="1"/>
          </p:cNvSpPr>
          <p:nvPr>
            <p:ph type="pic" idx="2"/>
          </p:nvPr>
        </p:nvSpPr>
        <p:spPr>
          <a:xfrm>
            <a:off x="1745673" y="1459707"/>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67" name="Google Shape;67;p14"/>
          <p:cNvSpPr>
            <a:spLocks noGrp="1"/>
          </p:cNvSpPr>
          <p:nvPr>
            <p:ph type="pic" idx="3"/>
          </p:nvPr>
        </p:nvSpPr>
        <p:spPr>
          <a:xfrm>
            <a:off x="3228975" y="1459707"/>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68" name="Google Shape;68;p14"/>
          <p:cNvSpPr>
            <a:spLocks noGrp="1"/>
          </p:cNvSpPr>
          <p:nvPr>
            <p:ph type="pic" idx="4"/>
          </p:nvPr>
        </p:nvSpPr>
        <p:spPr>
          <a:xfrm>
            <a:off x="4712277" y="1459707"/>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69" name="Google Shape;69;p14"/>
          <p:cNvSpPr>
            <a:spLocks noGrp="1"/>
          </p:cNvSpPr>
          <p:nvPr>
            <p:ph type="pic" idx="5"/>
          </p:nvPr>
        </p:nvSpPr>
        <p:spPr>
          <a:xfrm>
            <a:off x="6195579" y="1459707"/>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70" name="Google Shape;70;p14"/>
          <p:cNvSpPr>
            <a:spLocks noGrp="1"/>
          </p:cNvSpPr>
          <p:nvPr>
            <p:ph type="pic" idx="6"/>
          </p:nvPr>
        </p:nvSpPr>
        <p:spPr>
          <a:xfrm>
            <a:off x="1745673" y="3395880"/>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71" name="Google Shape;71;p14"/>
          <p:cNvSpPr>
            <a:spLocks noGrp="1"/>
          </p:cNvSpPr>
          <p:nvPr>
            <p:ph type="pic" idx="7"/>
          </p:nvPr>
        </p:nvSpPr>
        <p:spPr>
          <a:xfrm>
            <a:off x="3228975" y="3395880"/>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72" name="Google Shape;72;p14"/>
          <p:cNvSpPr>
            <a:spLocks noGrp="1"/>
          </p:cNvSpPr>
          <p:nvPr>
            <p:ph type="pic" idx="8"/>
          </p:nvPr>
        </p:nvSpPr>
        <p:spPr>
          <a:xfrm>
            <a:off x="4712277" y="3395880"/>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73" name="Google Shape;73;p14"/>
          <p:cNvSpPr>
            <a:spLocks noGrp="1"/>
          </p:cNvSpPr>
          <p:nvPr>
            <p:ph type="pic" idx="9"/>
          </p:nvPr>
        </p:nvSpPr>
        <p:spPr>
          <a:xfrm>
            <a:off x="6195579" y="3395880"/>
            <a:ext cx="1215600" cy="16208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Tree>
    <p:extLst>
      <p:ext uri="{BB962C8B-B14F-4D97-AF65-F5344CB8AC3E}">
        <p14:creationId xmlns:p14="http://schemas.microsoft.com/office/powerpoint/2010/main" val="185832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dark Photo">
  <p:cSld name="dark Photo">
    <p:bg>
      <p:bgPr>
        <a:solidFill>
          <a:srgbClr val="17222C"/>
        </a:solidFill>
        <a:effectLst/>
      </p:bgPr>
    </p:bg>
    <p:spTree>
      <p:nvGrpSpPr>
        <p:cNvPr id="1" name="Shape 50"/>
        <p:cNvGrpSpPr/>
        <p:nvPr/>
      </p:nvGrpSpPr>
      <p:grpSpPr>
        <a:xfrm>
          <a:off x="0" y="0"/>
          <a:ext cx="0" cy="0"/>
          <a:chOff x="0" y="0"/>
          <a:chExt cx="0" cy="0"/>
        </a:xfrm>
      </p:grpSpPr>
      <p:cxnSp>
        <p:nvCxnSpPr>
          <p:cNvPr id="51" name="Google Shape;51;p13"/>
          <p:cNvCxnSpPr/>
          <p:nvPr/>
        </p:nvCxnSpPr>
        <p:spPr>
          <a:xfrm rot="10800000">
            <a:off x="1864995" y="-11312"/>
            <a:ext cx="0" cy="6880400"/>
          </a:xfrm>
          <a:prstGeom prst="straightConnector1">
            <a:avLst/>
          </a:prstGeom>
          <a:noFill/>
          <a:ln w="25400" cap="flat" cmpd="sng">
            <a:solidFill>
              <a:srgbClr val="3C4C5B">
                <a:alpha val="26270"/>
              </a:srgbClr>
            </a:solidFill>
            <a:prstDash val="solid"/>
            <a:miter lim="400000"/>
            <a:headEnd type="none" w="sm" len="sm"/>
            <a:tailEnd type="none" w="sm" len="sm"/>
          </a:ln>
        </p:spPr>
      </p:cxnSp>
      <p:cxnSp>
        <p:nvCxnSpPr>
          <p:cNvPr id="52" name="Google Shape;52;p13"/>
          <p:cNvCxnSpPr/>
          <p:nvPr/>
        </p:nvCxnSpPr>
        <p:spPr>
          <a:xfrm rot="10800000">
            <a:off x="3672840" y="-11312"/>
            <a:ext cx="0" cy="6880400"/>
          </a:xfrm>
          <a:prstGeom prst="straightConnector1">
            <a:avLst/>
          </a:prstGeom>
          <a:noFill/>
          <a:ln w="25400" cap="flat" cmpd="sng">
            <a:solidFill>
              <a:srgbClr val="3C4C5B">
                <a:alpha val="26270"/>
              </a:srgbClr>
            </a:solidFill>
            <a:prstDash val="solid"/>
            <a:miter lim="400000"/>
            <a:headEnd type="none" w="sm" len="sm"/>
            <a:tailEnd type="none" w="sm" len="sm"/>
          </a:ln>
        </p:spPr>
      </p:cxnSp>
      <p:cxnSp>
        <p:nvCxnSpPr>
          <p:cNvPr id="53" name="Google Shape;53;p13"/>
          <p:cNvCxnSpPr/>
          <p:nvPr/>
        </p:nvCxnSpPr>
        <p:spPr>
          <a:xfrm rot="10800000">
            <a:off x="5480685" y="-11312"/>
            <a:ext cx="0" cy="6880400"/>
          </a:xfrm>
          <a:prstGeom prst="straightConnector1">
            <a:avLst/>
          </a:prstGeom>
          <a:noFill/>
          <a:ln w="25400" cap="flat" cmpd="sng">
            <a:solidFill>
              <a:srgbClr val="3C4C5B">
                <a:alpha val="26270"/>
              </a:srgbClr>
            </a:solidFill>
            <a:prstDash val="solid"/>
            <a:miter lim="400000"/>
            <a:headEnd type="none" w="sm" len="sm"/>
            <a:tailEnd type="none" w="sm" len="sm"/>
          </a:ln>
        </p:spPr>
      </p:cxnSp>
      <p:cxnSp>
        <p:nvCxnSpPr>
          <p:cNvPr id="54" name="Google Shape;54;p13"/>
          <p:cNvCxnSpPr/>
          <p:nvPr/>
        </p:nvCxnSpPr>
        <p:spPr>
          <a:xfrm rot="10800000">
            <a:off x="7288530" y="-11312"/>
            <a:ext cx="0" cy="6880400"/>
          </a:xfrm>
          <a:prstGeom prst="straightConnector1">
            <a:avLst/>
          </a:prstGeom>
          <a:noFill/>
          <a:ln w="25400" cap="flat" cmpd="sng">
            <a:solidFill>
              <a:srgbClr val="3C4C5B">
                <a:alpha val="26270"/>
              </a:srgbClr>
            </a:solidFill>
            <a:prstDash val="solid"/>
            <a:miter lim="400000"/>
            <a:headEnd type="none" w="sm" len="sm"/>
            <a:tailEnd type="none" w="sm" len="sm"/>
          </a:ln>
        </p:spPr>
      </p:cxnSp>
      <p:sp>
        <p:nvSpPr>
          <p:cNvPr id="55" name="Google Shape;55;p13"/>
          <p:cNvSpPr txBox="1">
            <a:spLocks noGrp="1"/>
          </p:cNvSpPr>
          <p:nvPr>
            <p:ph type="sldNum" idx="12"/>
          </p:nvPr>
        </p:nvSpPr>
        <p:spPr>
          <a:xfrm>
            <a:off x="8587625" y="6188365"/>
            <a:ext cx="228000" cy="298400"/>
          </a:xfrm>
          <a:prstGeom prst="rect">
            <a:avLst/>
          </a:prstGeom>
          <a:noFill/>
          <a:ln>
            <a:noFill/>
          </a:ln>
        </p:spPr>
        <p:txBody>
          <a:bodyPr spcFirstLastPara="1" wrap="square" lIns="14300" tIns="14300" rIns="14300" bIns="14300" anchor="t" anchorCtr="0">
            <a:normAutofit/>
          </a:bodyPr>
          <a:lstStyle>
            <a:lvl1pPr marL="0" lvl="0"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1pPr>
            <a:lvl2pPr marL="0" lvl="1"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2pPr>
            <a:lvl3pPr marL="0" lvl="2"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3pPr>
            <a:lvl4pPr marL="0" lvl="3"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4pPr>
            <a:lvl5pPr marL="0" lvl="4"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5pPr>
            <a:lvl6pPr marL="0" lvl="5"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6pPr>
            <a:lvl7pPr marL="0" lvl="6"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7pPr>
            <a:lvl8pPr marL="0" lvl="7"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8pPr>
            <a:lvl9pPr marL="0" lvl="8" indent="0" algn="ctr" rtl="0">
              <a:lnSpc>
                <a:spcPct val="70000"/>
              </a:lnSpc>
              <a:spcBef>
                <a:spcPts val="0"/>
              </a:spcBef>
              <a:spcAft>
                <a:spcPts val="0"/>
              </a:spcAft>
              <a:buClr>
                <a:srgbClr val="CBAD69"/>
              </a:buClr>
              <a:buSzPts val="900"/>
              <a:buFont typeface="Montserrat"/>
              <a:buNone/>
              <a:defRPr cap="none" baseline="30000">
                <a:solidFill>
                  <a:srgbClr val="CBAD69"/>
                </a:solidFill>
                <a:latin typeface="Montserrat"/>
                <a:ea typeface="Montserrat"/>
                <a:cs typeface="Montserrat"/>
                <a:sym typeface="Montserrat"/>
              </a:defRPr>
            </a:lvl9pPr>
          </a:lstStyle>
          <a:p>
            <a:fld id="{00000000-1234-1234-1234-123412341234}" type="slidenum">
              <a:rPr lang="en" smtClean="0"/>
              <a:pPr/>
              <a:t>‹#›</a:t>
            </a:fld>
            <a:endParaRPr lang="en">
              <a:solidFill>
                <a:schemeClr val="dk2"/>
              </a:solidFill>
              <a:latin typeface="Arial"/>
              <a:ea typeface="Arial"/>
              <a:cs typeface="Arial"/>
              <a:sym typeface="Arial"/>
            </a:endParaRPr>
          </a:p>
        </p:txBody>
      </p:sp>
      <p:sp>
        <p:nvSpPr>
          <p:cNvPr id="56" name="Google Shape;56;p13"/>
          <p:cNvSpPr>
            <a:spLocks noGrp="1"/>
          </p:cNvSpPr>
          <p:nvPr>
            <p:ph type="pic" idx="2"/>
          </p:nvPr>
        </p:nvSpPr>
        <p:spPr>
          <a:xfrm>
            <a:off x="1958805" y="1890713"/>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57" name="Google Shape;57;p13"/>
          <p:cNvSpPr>
            <a:spLocks noGrp="1"/>
          </p:cNvSpPr>
          <p:nvPr>
            <p:ph type="pic" idx="3"/>
          </p:nvPr>
        </p:nvSpPr>
        <p:spPr>
          <a:xfrm>
            <a:off x="3406441" y="1890713"/>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58" name="Google Shape;58;p13"/>
          <p:cNvSpPr>
            <a:spLocks noGrp="1"/>
          </p:cNvSpPr>
          <p:nvPr>
            <p:ph type="pic" idx="4"/>
          </p:nvPr>
        </p:nvSpPr>
        <p:spPr>
          <a:xfrm>
            <a:off x="4854077" y="1890713"/>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59" name="Google Shape;59;p13"/>
          <p:cNvSpPr>
            <a:spLocks noGrp="1"/>
          </p:cNvSpPr>
          <p:nvPr>
            <p:ph type="pic" idx="5"/>
          </p:nvPr>
        </p:nvSpPr>
        <p:spPr>
          <a:xfrm>
            <a:off x="6301714" y="1890713"/>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60" name="Google Shape;60;p13"/>
          <p:cNvSpPr>
            <a:spLocks noGrp="1"/>
          </p:cNvSpPr>
          <p:nvPr>
            <p:ph type="pic" idx="6"/>
          </p:nvPr>
        </p:nvSpPr>
        <p:spPr>
          <a:xfrm>
            <a:off x="1958805" y="3542868"/>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61" name="Google Shape;61;p13"/>
          <p:cNvSpPr>
            <a:spLocks noGrp="1"/>
          </p:cNvSpPr>
          <p:nvPr>
            <p:ph type="pic" idx="7"/>
          </p:nvPr>
        </p:nvSpPr>
        <p:spPr>
          <a:xfrm>
            <a:off x="3406441" y="3542868"/>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62" name="Google Shape;62;p13"/>
          <p:cNvSpPr>
            <a:spLocks noGrp="1"/>
          </p:cNvSpPr>
          <p:nvPr>
            <p:ph type="pic" idx="8"/>
          </p:nvPr>
        </p:nvSpPr>
        <p:spPr>
          <a:xfrm>
            <a:off x="4854077" y="3542868"/>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
        <p:nvSpPr>
          <p:cNvPr id="63" name="Google Shape;63;p13"/>
          <p:cNvSpPr>
            <a:spLocks noGrp="1"/>
          </p:cNvSpPr>
          <p:nvPr>
            <p:ph type="pic" idx="9"/>
          </p:nvPr>
        </p:nvSpPr>
        <p:spPr>
          <a:xfrm>
            <a:off x="6301714" y="3542868"/>
            <a:ext cx="911400" cy="1216000"/>
          </a:xfrm>
          <a:prstGeom prst="rect">
            <a:avLst/>
          </a:prstGeom>
          <a:solidFill>
            <a:srgbClr val="B6B8B9"/>
          </a:solidFill>
          <a:ln>
            <a:noFill/>
          </a:ln>
        </p:spPr>
        <p:txBody>
          <a:bodyPr spcFirstLastPara="1" wrap="square" lIns="14300" tIns="14300" rIns="14300" bIns="14300" anchor="t" anchorCtr="0">
            <a:noAutofit/>
          </a:bodyPr>
          <a:lstStyle>
            <a:lvl1pPr marR="0" lvl="0"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1pPr>
            <a:lvl2pPr marR="0" lvl="1"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2pPr>
            <a:lvl3pPr marR="0" lvl="2"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3pPr>
            <a:lvl4pPr marR="0" lvl="3"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4pPr>
            <a:lvl5pPr marR="0" lvl="4"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5pPr>
            <a:lvl6pPr marR="0" lvl="5"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6pPr>
            <a:lvl7pPr marR="0" lvl="6"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7pPr>
            <a:lvl8pPr marR="0" lvl="7"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8pPr>
            <a:lvl9pPr marR="0" lvl="8" algn="just" rtl="0">
              <a:lnSpc>
                <a:spcPct val="120000"/>
              </a:lnSpc>
              <a:spcBef>
                <a:spcPts val="0"/>
              </a:spcBef>
              <a:spcAft>
                <a:spcPts val="0"/>
              </a:spcAft>
              <a:buClr>
                <a:srgbClr val="868A8D"/>
              </a:buClr>
              <a:buSzPts val="900"/>
              <a:buFont typeface="Montserrat Light"/>
              <a:buNone/>
              <a:defRPr sz="900" b="0" i="0" u="none" strike="noStrike" cap="none">
                <a:solidFill>
                  <a:srgbClr val="868A8D"/>
                </a:solidFill>
                <a:latin typeface="Montserrat Light"/>
                <a:ea typeface="Montserrat Light"/>
                <a:cs typeface="Montserrat Light"/>
                <a:sym typeface="Montserrat Light"/>
              </a:defRPr>
            </a:lvl9pPr>
          </a:lstStyle>
          <a:p>
            <a:endParaRPr/>
          </a:p>
        </p:txBody>
      </p:sp>
    </p:spTree>
    <p:extLst>
      <p:ext uri="{BB962C8B-B14F-4D97-AF65-F5344CB8AC3E}">
        <p14:creationId xmlns:p14="http://schemas.microsoft.com/office/powerpoint/2010/main" val="34933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hyperlink" Target="https://www.flickr.com/photos/unido" TargetMode="Externa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hyperlink" Target="https://www.instagram.com/unido_newsroom/" TargetMode="Externa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s://www.youtube.com/user/UNIDObeta" TargetMode="External"/><Relationship Id="rId5" Type="http://schemas.openxmlformats.org/officeDocument/2006/relationships/slideLayout" Target="../slideLayouts/slideLayout5.xml"/><Relationship Id="rId15" Type="http://schemas.openxmlformats.org/officeDocument/2006/relationships/hyperlink" Target="https://www.linkedin.com" TargetMode="External"/><Relationship Id="rId10" Type="http://schemas.openxmlformats.org/officeDocument/2006/relationships/hyperlink" Target="http://www.twitter.com/UNIDO" TargetMode="External"/><Relationship Id="rId4" Type="http://schemas.openxmlformats.org/officeDocument/2006/relationships/slideLayout" Target="../slideLayouts/slideLayout4.xml"/><Relationship Id="rId9" Type="http://schemas.openxmlformats.org/officeDocument/2006/relationships/hyperlink" Target="https://www.facebook.com/UNIDO.HQ" TargetMode="External"/><Relationship Id="rId14" Type="http://schemas.openxmlformats.org/officeDocument/2006/relationships/hyperlink" Target="http://www.unido.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footer.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6391144"/>
            <a:ext cx="9144000" cy="445305"/>
          </a:xfrm>
          <a:prstGeom prst="rect">
            <a:avLst/>
          </a:prstGeom>
        </p:spPr>
      </p:pic>
      <p:sp>
        <p:nvSpPr>
          <p:cNvPr id="2" name="Title Placeholder 1"/>
          <p:cNvSpPr>
            <a:spLocks noGrp="1"/>
          </p:cNvSpPr>
          <p:nvPr>
            <p:ph type="title"/>
          </p:nvPr>
        </p:nvSpPr>
        <p:spPr>
          <a:xfrm>
            <a:off x="628650" y="1124744"/>
            <a:ext cx="7903790" cy="109848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2262831"/>
            <a:ext cx="7903790" cy="39024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5292080" y="6525344"/>
            <a:ext cx="288032" cy="2880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hlinkClick r:id="rId9"/>
          </p:cNvPr>
          <p:cNvSpPr/>
          <p:nvPr userDrawn="1"/>
        </p:nvSpPr>
        <p:spPr>
          <a:xfrm>
            <a:off x="5364088" y="6525344"/>
            <a:ext cx="216024"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a:hlinkClick r:id="rId10"/>
          </p:cNvPr>
          <p:cNvSpPr/>
          <p:nvPr userDrawn="1"/>
        </p:nvSpPr>
        <p:spPr>
          <a:xfrm>
            <a:off x="601216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hlinkClick r:id="rId11"/>
          </p:cNvPr>
          <p:cNvSpPr/>
          <p:nvPr userDrawn="1"/>
        </p:nvSpPr>
        <p:spPr>
          <a:xfrm>
            <a:off x="637220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a:hlinkClick r:id="rId12"/>
          </p:cNvPr>
          <p:cNvSpPr/>
          <p:nvPr userDrawn="1"/>
        </p:nvSpPr>
        <p:spPr>
          <a:xfrm>
            <a:off x="709228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a:hlinkClick r:id="rId13"/>
          </p:cNvPr>
          <p:cNvSpPr/>
          <p:nvPr userDrawn="1"/>
        </p:nvSpPr>
        <p:spPr>
          <a:xfrm>
            <a:off x="673224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userDrawn="1"/>
        </p:nvSpPr>
        <p:spPr>
          <a:xfrm>
            <a:off x="7596336" y="6525344"/>
            <a:ext cx="792088" cy="2880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hlinkClick r:id="rId14"/>
          </p:cNvPr>
          <p:cNvSpPr/>
          <p:nvPr userDrawn="1"/>
        </p:nvSpPr>
        <p:spPr>
          <a:xfrm>
            <a:off x="7452320" y="6525344"/>
            <a:ext cx="864096"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hlinkClick r:id="rId15"/>
          </p:cNvPr>
          <p:cNvSpPr/>
          <p:nvPr userDrawn="1"/>
        </p:nvSpPr>
        <p:spPr>
          <a:xfrm>
            <a:off x="5724128" y="6525344"/>
            <a:ext cx="216024"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EN_header_new.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5930"/>
            <a:ext cx="9144000" cy="957710"/>
          </a:xfrm>
          <a:prstGeom prst="rect">
            <a:avLst/>
          </a:prstGeom>
        </p:spPr>
      </p:pic>
    </p:spTree>
    <p:extLst>
      <p:ext uri="{BB962C8B-B14F-4D97-AF65-F5344CB8AC3E}">
        <p14:creationId xmlns:p14="http://schemas.microsoft.com/office/powerpoint/2010/main" val="175442507"/>
      </p:ext>
    </p:extLst>
  </p:cSld>
  <p:clrMap bg1="lt1" tx1="dk1" bg2="lt2" tx2="dk2" accent1="accent1" accent2="accent2" accent3="accent3" accent4="accent4" accent5="accent5" accent6="accent6" hlink="hlink" folHlink="folHlink"/>
  <p:sldLayoutIdLst>
    <p:sldLayoutId id="2147483676" r:id="rId1"/>
    <p:sldLayoutId id="2147483669" r:id="rId2"/>
    <p:sldLayoutId id="2147483670" r:id="rId3"/>
    <p:sldLayoutId id="2147483677" r:id="rId4"/>
    <p:sldLayoutId id="2147483678" r:id="rId5"/>
    <p:sldLayoutId id="2147483679" r:id="rId6"/>
  </p:sldLayoutIdLst>
  <p:hf hdr="0" ftr="0" dt="0"/>
  <p:txStyles>
    <p:titleStyle>
      <a:lvl1pPr algn="l" defTabSz="685800" rtl="0" eaLnBrk="1" latinLnBrk="0" hangingPunct="1">
        <a:lnSpc>
          <a:spcPct val="90000"/>
        </a:lnSpc>
        <a:spcBef>
          <a:spcPct val="0"/>
        </a:spcBef>
        <a:buNone/>
        <a:defRPr sz="3300" kern="1200">
          <a:solidFill>
            <a:srgbClr val="0698DF"/>
          </a:solidFill>
          <a:latin typeface="+mn-lt"/>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rgbClr val="0698DF"/>
          </a:solidFill>
          <a:latin typeface="+mn-lt"/>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75000"/>
              <a:lumOff val="25000"/>
            </a:schemeClr>
          </a:solidFill>
          <a:latin typeface="+mn-lt"/>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75000"/>
              <a:lumOff val="25000"/>
            </a:schemeClr>
          </a:solidFill>
          <a:latin typeface="+mn-lt"/>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75000"/>
              <a:lumOff val="25000"/>
            </a:schemeClr>
          </a:solidFill>
          <a:latin typeface="+mn-lt"/>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75000"/>
              <a:lumOff val="25000"/>
            </a:schemeClr>
          </a:solidFill>
          <a:latin typeface="+mn-lt"/>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tiff"/><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microsoft.com/office/2018/10/relationships/comments" Target="../comments/modernComment_124_0.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microsoft.com/office/2018/10/relationships/comments" Target="../comments/modernComment_112_0.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1CC_D843B0EF.xm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www.unido.org/resources-publications-safeguarding-environment/green-industry-publications-and-documents"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microsoft.com/office/2018/10/relationships/comments" Target="../comments/modernComment_1BB_1CFC7E0B.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peripheria.com.pe/"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20_34AD667E.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microsoft.com/office/2018/10/relationships/comments" Target="../comments/modernComment_122_957ECDDF.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18/10/relationships/comments" Target="../comments/modernComment_1C9_9BF6FF1.xml"/><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de-AT" sz="4000" b="1" i="1" dirty="0">
                <a:solidFill>
                  <a:schemeClr val="accent5"/>
                </a:solidFill>
                <a:latin typeface="+mn-lt"/>
              </a:rPr>
              <a:t>Economic empowerment of women in green industry: </a:t>
            </a:r>
            <a:r>
              <a:rPr lang="en-GB" sz="4000" b="1" i="1" dirty="0">
                <a:solidFill>
                  <a:schemeClr val="accent5"/>
                </a:solidFill>
                <a:latin typeface="+mn-lt"/>
              </a:rPr>
              <a:t>insights</a:t>
            </a:r>
            <a:r>
              <a:rPr lang="de-AT" sz="4000" b="1" i="1" dirty="0">
                <a:solidFill>
                  <a:schemeClr val="accent5"/>
                </a:solidFill>
                <a:latin typeface="+mn-lt"/>
              </a:rPr>
              <a:t> from Peru, Senegal, South Africa and Cambodia</a:t>
            </a:r>
            <a:endParaRPr lang="en-US" sz="4000" b="1" i="1" dirty="0">
              <a:solidFill>
                <a:schemeClr val="accent5"/>
              </a:solidFill>
              <a:latin typeface="+mn-lt"/>
            </a:endParaRPr>
          </a:p>
        </p:txBody>
      </p:sp>
      <p:sp>
        <p:nvSpPr>
          <p:cNvPr id="3" name="Content Placeholder 2"/>
          <p:cNvSpPr>
            <a:spLocks noGrp="1"/>
          </p:cNvSpPr>
          <p:nvPr>
            <p:ph type="subTitle" idx="1"/>
          </p:nvPr>
        </p:nvSpPr>
        <p:spPr/>
        <p:txBody>
          <a:bodyPr/>
          <a:lstStyle/>
          <a:p>
            <a:r>
              <a:rPr lang="de-AT" dirty="0"/>
              <a:t>March 2022</a:t>
            </a:r>
            <a:endParaRPr lang="de-AT" dirty="0">
              <a:solidFill>
                <a:srgbClr val="0698DF"/>
              </a:solidFill>
              <a:latin typeface="+mn-lt"/>
            </a:endParaRPr>
          </a:p>
          <a:p>
            <a:pPr lvl="1"/>
            <a:endParaRPr lang="en-US" dirty="0">
              <a:latin typeface="+mn-lt"/>
            </a:endParaRPr>
          </a:p>
        </p:txBody>
      </p:sp>
      <p:pic>
        <p:nvPicPr>
          <p:cNvPr id="1026" name="Picture 2" descr="Image result for BMZ logo">
            <a:extLst>
              <a:ext uri="{FF2B5EF4-FFF2-40B4-BE49-F238E27FC236}">
                <a16:creationId xmlns:a16="http://schemas.microsoft.com/office/drawing/2014/main" id="{68A623C9-7443-4CD6-A911-822C6D290A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387" y="3832843"/>
            <a:ext cx="3217541" cy="227741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UN Women logo">
            <a:extLst>
              <a:ext uri="{FF2B5EF4-FFF2-40B4-BE49-F238E27FC236}">
                <a16:creationId xmlns:a16="http://schemas.microsoft.com/office/drawing/2014/main" id="{9E41D340-144B-477D-B8F5-7BFC7692C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4358797"/>
            <a:ext cx="2857500" cy="1219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5DA3F51C-26E0-443F-B442-83ECFFDAE063}"/>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3779912" y="5106815"/>
            <a:ext cx="1584176" cy="1003443"/>
          </a:xfrm>
          <a:prstGeom prst="rect">
            <a:avLst/>
          </a:prstGeom>
        </p:spPr>
      </p:pic>
    </p:spTree>
    <p:extLst>
      <p:ext uri="{BB962C8B-B14F-4D97-AF65-F5344CB8AC3E}">
        <p14:creationId xmlns:p14="http://schemas.microsoft.com/office/powerpoint/2010/main" val="78898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sldNum" idx="12"/>
          </p:nvPr>
        </p:nvSpPr>
        <p:spPr>
          <a:xfrm>
            <a:off x="8587625" y="5498524"/>
            <a:ext cx="228038" cy="95400"/>
          </a:xfrm>
          <a:prstGeom prst="rect">
            <a:avLst/>
          </a:prstGeom>
          <a:noFill/>
          <a:ln>
            <a:noFill/>
          </a:ln>
        </p:spPr>
        <p:txBody>
          <a:bodyPr spcFirstLastPara="1" wrap="square" lIns="14297" tIns="14297" rIns="14297" bIns="14297" anchor="t" anchorCtr="0">
            <a:normAutofit fontScale="70000" lnSpcReduction="20000"/>
          </a:bodyPr>
          <a:lstStyle/>
          <a:p>
            <a:pPr>
              <a:buSzPct val="100000"/>
            </a:pPr>
            <a:fld id="{00000000-1234-1234-1234-123412341234}" type="slidenum">
              <a:rPr lang="en-GB"/>
              <a:pPr>
                <a:buSzPct val="100000"/>
              </a:pPr>
              <a:t>10</a:t>
            </a:fld>
            <a:endParaRPr/>
          </a:p>
        </p:txBody>
      </p:sp>
      <p:sp>
        <p:nvSpPr>
          <p:cNvPr id="99" name="Google Shape;99;p14"/>
          <p:cNvSpPr txBox="1"/>
          <p:nvPr/>
        </p:nvSpPr>
        <p:spPr>
          <a:xfrm>
            <a:off x="4167338" y="2543506"/>
            <a:ext cx="4976663" cy="2410763"/>
          </a:xfrm>
          <a:prstGeom prst="rect">
            <a:avLst/>
          </a:prstGeom>
          <a:noFill/>
          <a:ln>
            <a:noFill/>
          </a:ln>
        </p:spPr>
        <p:txBody>
          <a:bodyPr spcFirstLastPara="1" wrap="square" lIns="14297" tIns="14297" rIns="14297" bIns="14297" anchor="ctr" anchorCtr="0">
            <a:noAutofit/>
          </a:bodyPr>
          <a:lstStyle/>
          <a:p>
            <a:pPr marL="285750" indent="-285750" algn="just">
              <a:lnSpc>
                <a:spcPct val="115000"/>
              </a:lnSpc>
              <a:buFont typeface="Arial" panose="020B0604020202020204" pitchFamily="34" charset="0"/>
              <a:buChar char="•"/>
            </a:pPr>
            <a:r>
              <a:rPr lang="en-US" dirty="0">
                <a:solidFill>
                  <a:srgbClr val="002060"/>
                </a:solidFill>
                <a:latin typeface="Gill Sans MT" panose="020B0502020104020203" pitchFamily="34" charset="77"/>
                <a:ea typeface="Cambria" panose="02040503050406030204" pitchFamily="18" charset="0"/>
                <a:cs typeface="Times New Roman" panose="02020603050405020304" pitchFamily="18" charset="0"/>
              </a:rPr>
              <a:t>Harmful social norms; </a:t>
            </a:r>
            <a:endParaRPr lang="en-IN" dirty="0">
              <a:solidFill>
                <a:srgbClr val="002060"/>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rgbClr val="002060"/>
                </a:solidFill>
                <a:latin typeface="Gill Sans MT" panose="020B0502020104020203" pitchFamily="34" charset="77"/>
                <a:ea typeface="Cambria" panose="02040503050406030204" pitchFamily="18" charset="0"/>
                <a:cs typeface="Times New Roman" panose="02020603050405020304" pitchFamily="18" charset="0"/>
              </a:rPr>
              <a:t>Restricted mobility; </a:t>
            </a:r>
            <a:endParaRPr lang="en-IN" dirty="0">
              <a:solidFill>
                <a:srgbClr val="002060"/>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rgbClr val="002060"/>
                </a:solidFill>
                <a:latin typeface="Gill Sans MT" panose="020B0502020104020203" pitchFamily="34" charset="77"/>
                <a:ea typeface="Cambria" panose="02040503050406030204" pitchFamily="18" charset="0"/>
                <a:cs typeface="Times New Roman" panose="02020603050405020304" pitchFamily="18" charset="0"/>
              </a:rPr>
              <a:t>Unpaid care work; </a:t>
            </a:r>
            <a:endParaRPr lang="en-IN" dirty="0">
              <a:solidFill>
                <a:srgbClr val="002060"/>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rgbClr val="002060"/>
                </a:solidFill>
                <a:latin typeface="Gill Sans MT" panose="020B0502020104020203" pitchFamily="34" charset="77"/>
                <a:ea typeface="Cambria" panose="02040503050406030204" pitchFamily="18" charset="0"/>
                <a:cs typeface="Times New Roman" panose="02020603050405020304" pitchFamily="18" charset="0"/>
              </a:rPr>
              <a:t>Intersectional inequalities; </a:t>
            </a:r>
            <a:endParaRPr lang="en-IN" dirty="0">
              <a:solidFill>
                <a:srgbClr val="002060"/>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rgbClr val="002060"/>
                </a:solidFill>
                <a:latin typeface="Gill Sans MT" panose="020B0502020104020203" pitchFamily="34" charset="77"/>
                <a:ea typeface="Cambria" panose="02040503050406030204" pitchFamily="18" charset="0"/>
                <a:cs typeface="Times New Roman" panose="02020603050405020304" pitchFamily="18" charset="0"/>
              </a:rPr>
              <a:t>Discriminatory hiring practices; </a:t>
            </a:r>
            <a:endParaRPr lang="en-IN" dirty="0">
              <a:solidFill>
                <a:srgbClr val="002060"/>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rgbClr val="002060"/>
                </a:solidFill>
                <a:latin typeface="Gill Sans MT" panose="020B0502020104020203" pitchFamily="34" charset="77"/>
                <a:ea typeface="Cambria" panose="02040503050406030204" pitchFamily="18" charset="0"/>
                <a:cs typeface="Times New Roman" panose="02020603050405020304" pitchFamily="18" charset="0"/>
              </a:rPr>
              <a:t>Lack of self-confidence; </a:t>
            </a:r>
            <a:endParaRPr lang="en-IN" dirty="0">
              <a:solidFill>
                <a:srgbClr val="002060"/>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rgbClr val="002060"/>
                </a:solidFill>
                <a:latin typeface="Gill Sans MT" panose="020B0502020104020203" pitchFamily="34" charset="77"/>
                <a:ea typeface="Cambria" panose="02040503050406030204" pitchFamily="18" charset="0"/>
                <a:cs typeface="Times New Roman" panose="02020603050405020304" pitchFamily="18" charset="0"/>
              </a:rPr>
              <a:t>Low access to right to information.</a:t>
            </a:r>
            <a:endParaRPr b="1" dirty="0">
              <a:solidFill>
                <a:srgbClr val="203772"/>
              </a:solidFill>
              <a:latin typeface="Gill Sans MT" panose="020B0502020104020203" pitchFamily="34" charset="77"/>
              <a:ea typeface="Montserrat"/>
              <a:cs typeface="Montserrat"/>
              <a:sym typeface="Montserrat"/>
            </a:endParaRPr>
          </a:p>
        </p:txBody>
      </p:sp>
      <p:sp>
        <p:nvSpPr>
          <p:cNvPr id="100" name="Google Shape;100;p14"/>
          <p:cNvSpPr>
            <a:spLocks noGrp="1"/>
          </p:cNvSpPr>
          <p:nvPr>
            <p:ph type="pic" idx="5"/>
          </p:nvPr>
        </p:nvSpPr>
        <p:spPr>
          <a:xfrm>
            <a:off x="1" y="1708588"/>
            <a:ext cx="3898463" cy="4292162"/>
          </a:xfrm>
          <a:prstGeom prst="rect">
            <a:avLst/>
          </a:prstGeom>
          <a:solidFill>
            <a:srgbClr val="1B2C58"/>
          </a:solidFill>
          <a:ln>
            <a:noFill/>
          </a:ln>
        </p:spPr>
        <p:txBody>
          <a:bodyPr spcFirstLastPara="1" vert="horz" wrap="square" lIns="14297" tIns="14297" rIns="14297" bIns="14297" rtlCol="0" anchor="t" anchorCtr="0">
            <a:noAutofit/>
          </a:bodyPr>
          <a:lstStyle/>
          <a:p>
            <a:pPr marL="0" indent="0" algn="l">
              <a:lnSpc>
                <a:spcPct val="100000"/>
              </a:lnSpc>
            </a:pPr>
            <a:endParaRPr sz="1013" b="1" dirty="0">
              <a:solidFill>
                <a:srgbClr val="FFFFFF"/>
              </a:solidFill>
              <a:latin typeface="Montserrat"/>
              <a:ea typeface="Montserrat"/>
              <a:cs typeface="Montserrat"/>
              <a:sym typeface="Montserrat"/>
            </a:endParaRPr>
          </a:p>
          <a:p>
            <a:pPr marL="0" indent="0">
              <a:buSzPts val="2400"/>
            </a:pPr>
            <a:endParaRPr dirty="0"/>
          </a:p>
        </p:txBody>
      </p:sp>
      <p:sp>
        <p:nvSpPr>
          <p:cNvPr id="101" name="Google Shape;101;p14"/>
          <p:cNvSpPr txBox="1"/>
          <p:nvPr/>
        </p:nvSpPr>
        <p:spPr>
          <a:xfrm rot="1553">
            <a:off x="627316" y="1942295"/>
            <a:ext cx="2643831" cy="352392"/>
          </a:xfrm>
          <a:prstGeom prst="rect">
            <a:avLst/>
          </a:prstGeom>
          <a:noFill/>
          <a:ln>
            <a:noFill/>
          </a:ln>
        </p:spPr>
        <p:txBody>
          <a:bodyPr spcFirstLastPara="1" wrap="square" lIns="34284" tIns="34284" rIns="34284" bIns="34284" anchor="t" anchorCtr="0">
            <a:spAutoFit/>
          </a:bodyPr>
          <a:lstStyle/>
          <a:p>
            <a:pPr algn="just">
              <a:lnSpc>
                <a:spcPct val="115000"/>
              </a:lnSpc>
            </a:pPr>
            <a:r>
              <a:rPr lang="en-US" sz="1600" b="1" dirty="0">
                <a:solidFill>
                  <a:schemeClr val="bg1"/>
                </a:solidFill>
                <a:latin typeface="Gill Sans MT" panose="020B0502020104020203" pitchFamily="34" charset="77"/>
                <a:ea typeface="Times New Roman" panose="02020603050405020304" pitchFamily="18" charset="0"/>
                <a:cs typeface="Times New Roman" panose="02020603050405020304" pitchFamily="18" charset="0"/>
              </a:rPr>
              <a:t>Barriers to advancement</a:t>
            </a:r>
            <a:endParaRPr lang="en-IN" sz="1600" dirty="0">
              <a:solidFill>
                <a:schemeClr val="bg1"/>
              </a:solidFill>
              <a:latin typeface="Gill Sans MT" panose="020B0502020104020203" pitchFamily="34" charset="77"/>
              <a:ea typeface="Times New Roman" panose="02020603050405020304" pitchFamily="18" charset="0"/>
              <a:cs typeface="Basic Roman"/>
            </a:endParaRPr>
          </a:p>
        </p:txBody>
      </p:sp>
      <p:sp>
        <p:nvSpPr>
          <p:cNvPr id="6" name="Google Shape;101;p14">
            <a:extLst>
              <a:ext uri="{FF2B5EF4-FFF2-40B4-BE49-F238E27FC236}">
                <a16:creationId xmlns:a16="http://schemas.microsoft.com/office/drawing/2014/main" id="{9B6F5836-7954-234E-869E-DEF76FA1CFF3}"/>
              </a:ext>
            </a:extLst>
          </p:cNvPr>
          <p:cNvSpPr txBox="1"/>
          <p:nvPr/>
        </p:nvSpPr>
        <p:spPr>
          <a:xfrm rot="1553">
            <a:off x="4426672" y="1904464"/>
            <a:ext cx="3238604" cy="352392"/>
          </a:xfrm>
          <a:prstGeom prst="rect">
            <a:avLst/>
          </a:prstGeom>
          <a:noFill/>
          <a:ln>
            <a:noFill/>
          </a:ln>
        </p:spPr>
        <p:txBody>
          <a:bodyPr spcFirstLastPara="1" wrap="square" lIns="34284" tIns="34284" rIns="34284" bIns="34284" anchor="t" anchorCtr="0">
            <a:spAutoFit/>
          </a:bodyPr>
          <a:lstStyle/>
          <a:p>
            <a:pPr algn="just">
              <a:lnSpc>
                <a:spcPct val="115000"/>
              </a:lnSpc>
            </a:pPr>
            <a:r>
              <a:rPr lang="en-US" sz="1600" b="1" dirty="0">
                <a:solidFill>
                  <a:srgbClr val="002060"/>
                </a:solidFill>
                <a:latin typeface="Gill Sans MT" panose="020B0502020104020203" pitchFamily="34" charset="77"/>
                <a:ea typeface="Times New Roman" panose="02020603050405020304" pitchFamily="18" charset="0"/>
                <a:cs typeface="Times New Roman" panose="02020603050405020304" pitchFamily="18" charset="0"/>
              </a:rPr>
              <a:t>Barriers to Transformation</a:t>
            </a:r>
            <a:endParaRPr lang="en-IN" sz="1600" dirty="0">
              <a:solidFill>
                <a:srgbClr val="002060"/>
              </a:solidFill>
              <a:latin typeface="Gill Sans MT" panose="020B0502020104020203" pitchFamily="34" charset="77"/>
              <a:ea typeface="Times New Roman" panose="02020603050405020304" pitchFamily="18" charset="0"/>
              <a:cs typeface="Basic Roman"/>
            </a:endParaRPr>
          </a:p>
        </p:txBody>
      </p:sp>
      <p:sp>
        <p:nvSpPr>
          <p:cNvPr id="2" name="TextBox 1">
            <a:extLst>
              <a:ext uri="{FF2B5EF4-FFF2-40B4-BE49-F238E27FC236}">
                <a16:creationId xmlns:a16="http://schemas.microsoft.com/office/drawing/2014/main" id="{BD27816C-8594-EB41-B80F-D4D61D1C0B52}"/>
              </a:ext>
            </a:extLst>
          </p:cNvPr>
          <p:cNvSpPr txBox="1"/>
          <p:nvPr/>
        </p:nvSpPr>
        <p:spPr>
          <a:xfrm>
            <a:off x="163785" y="2618751"/>
            <a:ext cx="3570890" cy="2297552"/>
          </a:xfrm>
          <a:prstGeom prst="rect">
            <a:avLst/>
          </a:prstGeom>
          <a:noFill/>
        </p:spPr>
        <p:txBody>
          <a:bodyPr wrap="square" rtlCol="0">
            <a:spAutoFit/>
          </a:bodyPr>
          <a:lstStyle/>
          <a:p>
            <a:pPr marL="285750" indent="-285750" algn="just">
              <a:lnSpc>
                <a:spcPct val="115000"/>
              </a:lnSpc>
              <a:buFont typeface="Arial" panose="020B0604020202020204" pitchFamily="34" charset="0"/>
              <a:buChar char="•"/>
            </a:pPr>
            <a:r>
              <a:rPr lang="en-US" dirty="0">
                <a:solidFill>
                  <a:schemeClr val="bg1"/>
                </a:solidFill>
                <a:latin typeface="Gill Sans MT" panose="020B0502020104020203" pitchFamily="34" charset="77"/>
                <a:ea typeface="Cambria" panose="02040503050406030204" pitchFamily="18" charset="0"/>
                <a:cs typeface="Times New Roman" panose="02020603050405020304" pitchFamily="18" charset="0"/>
              </a:rPr>
              <a:t>Lack of awareness about policies, </a:t>
            </a:r>
            <a:r>
              <a:rPr lang="en-US" dirty="0" err="1">
                <a:solidFill>
                  <a:schemeClr val="bg1"/>
                </a:solidFill>
                <a:latin typeface="Gill Sans MT" panose="020B0502020104020203" pitchFamily="34" charset="77"/>
                <a:ea typeface="Cambria" panose="02040503050406030204" pitchFamily="18" charset="0"/>
                <a:cs typeface="Times New Roman" panose="02020603050405020304" pitchFamily="18" charset="0"/>
              </a:rPr>
              <a:t>programmes</a:t>
            </a:r>
            <a:r>
              <a:rPr lang="en-US" dirty="0">
                <a:solidFill>
                  <a:schemeClr val="bg1"/>
                </a:solidFill>
                <a:latin typeface="Gill Sans MT" panose="020B0502020104020203" pitchFamily="34" charset="77"/>
                <a:ea typeface="Cambria" panose="02040503050406030204" pitchFamily="18" charset="0"/>
                <a:cs typeface="Times New Roman" panose="02020603050405020304" pitchFamily="18" charset="0"/>
              </a:rPr>
              <a:t> and opportunities; </a:t>
            </a:r>
            <a:endParaRPr lang="en-IN" dirty="0">
              <a:solidFill>
                <a:schemeClr val="bg1"/>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chemeClr val="bg1"/>
                </a:solidFill>
                <a:latin typeface="Gill Sans MT" panose="020B0502020104020203" pitchFamily="34" charset="77"/>
                <a:ea typeface="Cambria" panose="02040503050406030204" pitchFamily="18" charset="0"/>
                <a:cs typeface="Times New Roman" panose="02020603050405020304" pitchFamily="18" charset="0"/>
              </a:rPr>
              <a:t>Lack of access to technology, market, capital, collateral and credit resources, network, mentoring; </a:t>
            </a:r>
            <a:endParaRPr lang="en-IN" dirty="0">
              <a:solidFill>
                <a:schemeClr val="bg1"/>
              </a:solidFill>
              <a:latin typeface="Gill Sans MT" panose="020B0502020104020203" pitchFamily="34" charset="77"/>
              <a:ea typeface="Cambria" panose="02040503050406030204" pitchFamily="18" charset="0"/>
              <a:cs typeface="Calibri" panose="020F0502020204030204" pitchFamily="34" charset="0"/>
            </a:endParaRPr>
          </a:p>
          <a:p>
            <a:pPr marL="285750" indent="-285750" algn="just">
              <a:lnSpc>
                <a:spcPct val="115000"/>
              </a:lnSpc>
              <a:buFont typeface="Arial" panose="020B0604020202020204" pitchFamily="34" charset="0"/>
              <a:buChar char="•"/>
            </a:pPr>
            <a:r>
              <a:rPr lang="en-US" dirty="0">
                <a:solidFill>
                  <a:schemeClr val="bg1"/>
                </a:solidFill>
                <a:latin typeface="Gill Sans MT" panose="020B0502020104020203" pitchFamily="34" charset="77"/>
                <a:ea typeface="Cambria" panose="02040503050406030204" pitchFamily="18" charset="0"/>
                <a:cs typeface="Times New Roman" panose="02020603050405020304" pitchFamily="18" charset="0"/>
              </a:rPr>
              <a:t>Lack of necessary skills.</a:t>
            </a:r>
            <a:endParaRPr lang="en-US" dirty="0">
              <a:solidFill>
                <a:schemeClr val="bg1"/>
              </a:solidFill>
              <a:latin typeface="Gill Sans MT" panose="020B0502020104020203" pitchFamily="34" charset="77"/>
            </a:endParaRPr>
          </a:p>
        </p:txBody>
      </p:sp>
      <p:sp>
        <p:nvSpPr>
          <p:cNvPr id="8" name="Google Shape;136;p23">
            <a:extLst>
              <a:ext uri="{FF2B5EF4-FFF2-40B4-BE49-F238E27FC236}">
                <a16:creationId xmlns:a16="http://schemas.microsoft.com/office/drawing/2014/main" id="{AB380D5F-5D55-C04B-92A9-79A3C8BFE2A5}"/>
              </a:ext>
            </a:extLst>
          </p:cNvPr>
          <p:cNvSpPr>
            <a:spLocks noGrp="1"/>
          </p:cNvSpPr>
          <p:nvPr>
            <p:ph type="pic" idx="2"/>
          </p:nvPr>
        </p:nvSpPr>
        <p:spPr>
          <a:xfrm>
            <a:off x="0" y="857250"/>
            <a:ext cx="9144000" cy="695400"/>
          </a:xfrm>
          <a:prstGeom prst="rect">
            <a:avLst/>
          </a:prstGeom>
          <a:solidFill>
            <a:srgbClr val="1B2C58"/>
          </a:solidFill>
          <a:ln>
            <a:noFill/>
          </a:ln>
        </p:spPr>
        <p:txBody>
          <a:bodyPr spcFirstLastPara="1" vert="horz" wrap="square" lIns="91425" tIns="91425" rIns="91425" bIns="91425" rtlCol="0" anchor="ctr" anchorCtr="0">
            <a:noAutofit/>
          </a:bodyPr>
          <a:lstStyle/>
          <a:p>
            <a:pPr marL="12700" indent="0" algn="ctr">
              <a:lnSpc>
                <a:spcPct val="100000"/>
              </a:lnSpc>
              <a:buClr>
                <a:srgbClr val="000000"/>
              </a:buClr>
              <a:buSzPts val="1800"/>
            </a:pPr>
            <a:br>
              <a:rPr lang="en" sz="1800" b="1">
                <a:solidFill>
                  <a:srgbClr val="FFFFFF"/>
                </a:solidFill>
                <a:latin typeface="Open Sans"/>
                <a:ea typeface="Open Sans"/>
                <a:cs typeface="Open Sans"/>
                <a:sym typeface="Open Sans"/>
              </a:rPr>
            </a:br>
            <a:endParaRPr sz="1400">
              <a:solidFill>
                <a:srgbClr val="000000"/>
              </a:solidFill>
              <a:latin typeface="Arial"/>
              <a:ea typeface="Arial"/>
              <a:cs typeface="Arial"/>
              <a:sym typeface="Arial"/>
            </a:endParaRPr>
          </a:p>
        </p:txBody>
      </p:sp>
      <p:pic>
        <p:nvPicPr>
          <p:cNvPr id="9" name="Google Shape;137;p23">
            <a:extLst>
              <a:ext uri="{FF2B5EF4-FFF2-40B4-BE49-F238E27FC236}">
                <a16:creationId xmlns:a16="http://schemas.microsoft.com/office/drawing/2014/main" id="{9374FDF8-DEEC-D745-972E-8CFEFD523394}"/>
              </a:ext>
            </a:extLst>
          </p:cNvPr>
          <p:cNvPicPr preferRelativeResize="0"/>
          <p:nvPr/>
        </p:nvPicPr>
        <p:blipFill rotWithShape="1">
          <a:blip r:embed="rId4">
            <a:alphaModFix/>
          </a:blip>
          <a:srcRect l="20567" r="22220" b="40277"/>
          <a:stretch/>
        </p:blipFill>
        <p:spPr>
          <a:xfrm>
            <a:off x="178650" y="968363"/>
            <a:ext cx="558850" cy="473175"/>
          </a:xfrm>
          <a:prstGeom prst="rect">
            <a:avLst/>
          </a:prstGeom>
          <a:noFill/>
          <a:ln>
            <a:noFill/>
          </a:ln>
        </p:spPr>
      </p:pic>
      <p:sp>
        <p:nvSpPr>
          <p:cNvPr id="10" name="Google Shape;138;p23">
            <a:extLst>
              <a:ext uri="{FF2B5EF4-FFF2-40B4-BE49-F238E27FC236}">
                <a16:creationId xmlns:a16="http://schemas.microsoft.com/office/drawing/2014/main" id="{2A0D6C95-A691-D34C-824B-D6DEFFBC1ED0}"/>
              </a:ext>
            </a:extLst>
          </p:cNvPr>
          <p:cNvSpPr txBox="1"/>
          <p:nvPr/>
        </p:nvSpPr>
        <p:spPr>
          <a:xfrm>
            <a:off x="808253" y="943359"/>
            <a:ext cx="7697243" cy="646290"/>
          </a:xfrm>
          <a:prstGeom prst="rect">
            <a:avLst/>
          </a:prstGeom>
          <a:noFill/>
          <a:ln>
            <a:noFill/>
          </a:ln>
        </p:spPr>
        <p:txBody>
          <a:bodyPr spcFirstLastPara="1" wrap="square" lIns="91425" tIns="45700" rIns="91425" bIns="45700" anchor="t" anchorCtr="0">
            <a:spAutoFit/>
          </a:bodyPr>
          <a:lstStyle/>
          <a:p>
            <a:r>
              <a:rPr lang="en-US" dirty="0">
                <a:solidFill>
                  <a:schemeClr val="bg1"/>
                </a:solidFill>
                <a:latin typeface="Gill Sans MT" panose="020B0502020104020203" pitchFamily="34" charset="77"/>
              </a:rPr>
              <a:t>The barriers for women entrepreneurs to </a:t>
            </a:r>
            <a:r>
              <a:rPr lang="en-US" b="1" dirty="0">
                <a:solidFill>
                  <a:schemeClr val="bg1"/>
                </a:solidFill>
                <a:latin typeface="Gill Sans MT" panose="020B0502020104020203" pitchFamily="34" charset="77"/>
              </a:rPr>
              <a:t>succeed in green industry</a:t>
            </a:r>
            <a:r>
              <a:rPr lang="en-US" dirty="0">
                <a:solidFill>
                  <a:schemeClr val="bg1"/>
                </a:solidFill>
                <a:latin typeface="Gill Sans MT" panose="020B0502020104020203" pitchFamily="34" charset="77"/>
              </a:rPr>
              <a:t> were similar across all countries targeted.</a:t>
            </a:r>
            <a:endParaRPr lang="en-IN" dirty="0">
              <a:solidFill>
                <a:schemeClr val="bg1"/>
              </a:solidFill>
              <a:latin typeface="Gill Sans MT" panose="020B0502020104020203" pitchFamily="34" charset="77"/>
            </a:endParaRPr>
          </a:p>
        </p:txBody>
      </p:sp>
    </p:spTree>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26E5B4F-6550-1244-8F6D-C62B12DBBB99}"/>
              </a:ext>
            </a:extLst>
          </p:cNvPr>
          <p:cNvSpPr>
            <a:spLocks noGrp="1"/>
          </p:cNvSpPr>
          <p:nvPr>
            <p:ph type="sldNum" idx="12"/>
          </p:nvPr>
        </p:nvSpPr>
        <p:spPr/>
        <p:txBody>
          <a:bodyPr/>
          <a:lstStyle/>
          <a:p>
            <a:pPr>
              <a:spcBef>
                <a:spcPts val="0"/>
              </a:spcBef>
              <a:spcAft>
                <a:spcPts val="0"/>
              </a:spcAft>
            </a:pPr>
            <a:fld id="{00000000-1234-1234-1234-123412341234}" type="slidenum">
              <a:rPr lang="en" smtClean="0"/>
              <a:pPr>
                <a:spcBef>
                  <a:spcPts val="0"/>
                </a:spcBef>
                <a:spcAft>
                  <a:spcPts val="0"/>
                </a:spcAft>
              </a:pPr>
              <a:t>11</a:t>
            </a:fld>
            <a:endParaRPr lang="en"/>
          </a:p>
        </p:txBody>
      </p:sp>
      <p:sp>
        <p:nvSpPr>
          <p:cNvPr id="5" name="Rectangle 4">
            <a:extLst>
              <a:ext uri="{FF2B5EF4-FFF2-40B4-BE49-F238E27FC236}">
                <a16:creationId xmlns:a16="http://schemas.microsoft.com/office/drawing/2014/main" id="{5DB3A59F-DA86-7248-AF52-1CE65353A202}"/>
              </a:ext>
            </a:extLst>
          </p:cNvPr>
          <p:cNvSpPr/>
          <p:nvPr/>
        </p:nvSpPr>
        <p:spPr>
          <a:xfrm>
            <a:off x="899592" y="2274838"/>
            <a:ext cx="7572866" cy="1754326"/>
          </a:xfrm>
          <a:prstGeom prst="rect">
            <a:avLst/>
          </a:prstGeom>
        </p:spPr>
        <p:txBody>
          <a:bodyPr wrap="square">
            <a:spAutoFit/>
          </a:bodyPr>
          <a:lstStyle/>
          <a:p>
            <a:pPr algn="l"/>
            <a:r>
              <a:rPr lang="en-IN" i="1" dirty="0">
                <a:solidFill>
                  <a:srgbClr val="002060"/>
                </a:solidFill>
                <a:latin typeface="Gill Sans MT" panose="020B0502020104020203" pitchFamily="34" charset="77"/>
              </a:rPr>
              <a:t>“But if all the assets are in the name of their husband and you need a collateral then you need husband’s support to get bank loan. You (a woman) can get bank loan independently as long as you comply with the condition of the bank. You need to have a land or a building that you can, you know, put as a collateral. So, if everything is in the name of your husband, what can you do?</a:t>
            </a:r>
            <a:r>
              <a:rPr lang="en-IN" dirty="0">
                <a:solidFill>
                  <a:srgbClr val="002060"/>
                </a:solidFill>
                <a:latin typeface="Gill Sans MT" panose="020B0502020104020203" pitchFamily="34" charset="77"/>
              </a:rPr>
              <a:t>” - KII, Woman, </a:t>
            </a:r>
            <a:r>
              <a:rPr lang="en-US" dirty="0">
                <a:solidFill>
                  <a:srgbClr val="002060"/>
                </a:solidFill>
                <a:latin typeface="Gill Sans MT" panose="020B0502020104020203" pitchFamily="34" charset="77"/>
              </a:rPr>
              <a:t>Executive Director, NGO, Phnom Penh, Cambodia</a:t>
            </a:r>
            <a:r>
              <a:rPr lang="en-IN" dirty="0">
                <a:solidFill>
                  <a:srgbClr val="002060"/>
                </a:solidFill>
                <a:latin typeface="Gill Sans MT" panose="020B0502020104020203" pitchFamily="34" charset="77"/>
              </a:rPr>
              <a:t>.</a:t>
            </a:r>
            <a:endParaRPr lang="en-US" dirty="0">
              <a:solidFill>
                <a:srgbClr val="002060"/>
              </a:solidFill>
              <a:latin typeface="Gill Sans MT" panose="020B0502020104020203" pitchFamily="34" charset="77"/>
            </a:endParaRPr>
          </a:p>
        </p:txBody>
      </p:sp>
    </p:spTree>
    <p:extLst>
      <p:ext uri="{BB962C8B-B14F-4D97-AF65-F5344CB8AC3E}">
        <p14:creationId xmlns:p14="http://schemas.microsoft.com/office/powerpoint/2010/main" val="2076595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sldNum" idx="12"/>
          </p:nvPr>
        </p:nvSpPr>
        <p:spPr>
          <a:xfrm>
            <a:off x="8587625" y="5498524"/>
            <a:ext cx="228000" cy="95400"/>
          </a:xfrm>
          <a:prstGeom prst="rect">
            <a:avLst/>
          </a:prstGeom>
          <a:noFill/>
          <a:ln>
            <a:noFill/>
          </a:ln>
        </p:spPr>
        <p:txBody>
          <a:bodyPr spcFirstLastPara="1" wrap="square" lIns="14300" tIns="14300" rIns="14300" bIns="14300" anchor="t" anchorCtr="0">
            <a:normAutofit fontScale="25000" lnSpcReduction="20000"/>
          </a:bodyPr>
          <a:lstStyle/>
          <a:p>
            <a:pPr>
              <a:spcBef>
                <a:spcPts val="0"/>
              </a:spcBef>
              <a:spcAft>
                <a:spcPts val="0"/>
              </a:spcAft>
            </a:pPr>
            <a:fld id="{00000000-1234-1234-1234-123412341234}" type="slidenum">
              <a:rPr lang="en"/>
              <a:pPr>
                <a:spcBef>
                  <a:spcPts val="0"/>
                </a:spcBef>
                <a:spcAft>
                  <a:spcPts val="0"/>
                </a:spcAft>
              </a:pPr>
              <a:t>12</a:t>
            </a:fld>
            <a:endParaRPr/>
          </a:p>
        </p:txBody>
      </p:sp>
      <p:sp>
        <p:nvSpPr>
          <p:cNvPr id="206" name="Google Shape;206;p30"/>
          <p:cNvSpPr>
            <a:spLocks noGrp="1"/>
          </p:cNvSpPr>
          <p:nvPr>
            <p:ph type="pic" idx="2"/>
          </p:nvPr>
        </p:nvSpPr>
        <p:spPr>
          <a:xfrm>
            <a:off x="23591" y="980728"/>
            <a:ext cx="3224048" cy="5143500"/>
          </a:xfrm>
          <a:prstGeom prst="rect">
            <a:avLst/>
          </a:prstGeom>
          <a:solidFill>
            <a:srgbClr val="1B2C58"/>
          </a:solidFill>
          <a:ln>
            <a:noFill/>
          </a:ln>
        </p:spPr>
        <p:txBody>
          <a:bodyPr spcFirstLastPara="1" wrap="square" lIns="91425" tIns="91425" rIns="91425" bIns="91425" anchor="ctr" anchorCtr="0">
            <a:noAutofit/>
          </a:bodyPr>
          <a:lstStyle/>
          <a:p>
            <a:pPr marL="0" indent="0">
              <a:lnSpc>
                <a:spcPct val="100000"/>
              </a:lnSpc>
              <a:spcBef>
                <a:spcPts val="0"/>
              </a:spcBef>
              <a:buNone/>
            </a:pPr>
            <a:r>
              <a:rPr lang="en" sz="3600" b="1" dirty="0">
                <a:solidFill>
                  <a:srgbClr val="C1A963"/>
                </a:solidFill>
                <a:latin typeface="Gill Sans MT" panose="020B0502020104020203" pitchFamily="34" charset="77"/>
                <a:ea typeface="Montserrat ExtraBold"/>
                <a:cs typeface="Montserrat ExtraBold"/>
                <a:sym typeface="Montserrat ExtraBold"/>
              </a:rPr>
              <a:t>Opportunities for the green </a:t>
            </a:r>
            <a:r>
              <a:rPr lang="en" sz="3600" b="1" dirty="0" err="1">
                <a:solidFill>
                  <a:srgbClr val="C1A963"/>
                </a:solidFill>
                <a:latin typeface="Gill Sans MT" panose="020B0502020104020203" pitchFamily="34" charset="77"/>
                <a:ea typeface="Montserrat ExtraBold"/>
                <a:cs typeface="Montserrat ExtraBold"/>
                <a:sym typeface="Montserrat ExtraBold"/>
              </a:rPr>
              <a:t>ind</a:t>
            </a:r>
            <a:r>
              <a:rPr lang="en-IN" sz="3600" b="1" dirty="0">
                <a:solidFill>
                  <a:srgbClr val="C1A963"/>
                </a:solidFill>
                <a:latin typeface="Gill Sans MT" panose="020B0502020104020203" pitchFamily="34" charset="77"/>
                <a:ea typeface="Montserrat ExtraBold"/>
                <a:cs typeface="Montserrat ExtraBold"/>
                <a:sym typeface="Montserrat ExtraBold"/>
              </a:rPr>
              <a:t>u</a:t>
            </a:r>
            <a:r>
              <a:rPr lang="en" sz="3600" b="1" dirty="0" err="1">
                <a:solidFill>
                  <a:srgbClr val="C1A963"/>
                </a:solidFill>
                <a:latin typeface="Gill Sans MT" panose="020B0502020104020203" pitchFamily="34" charset="77"/>
                <a:ea typeface="Montserrat ExtraBold"/>
                <a:cs typeface="Montserrat ExtraBold"/>
                <a:sym typeface="Montserrat ExtraBold"/>
              </a:rPr>
              <a:t>stry</a:t>
            </a:r>
            <a:r>
              <a:rPr lang="en" sz="3600" b="1" dirty="0">
                <a:solidFill>
                  <a:srgbClr val="C1A963"/>
                </a:solidFill>
                <a:latin typeface="Gill Sans MT" panose="020B0502020104020203" pitchFamily="34" charset="77"/>
                <a:ea typeface="Montserrat ExtraBold"/>
                <a:cs typeface="Montserrat ExtraBold"/>
                <a:sym typeface="Montserrat ExtraBold"/>
              </a:rPr>
              <a:t> professionals</a:t>
            </a:r>
            <a:endParaRPr b="1" dirty="0">
              <a:latin typeface="Gill Sans MT" panose="020B0502020104020203" pitchFamily="34" charset="77"/>
            </a:endParaRPr>
          </a:p>
        </p:txBody>
      </p:sp>
      <p:sp>
        <p:nvSpPr>
          <p:cNvPr id="207" name="Google Shape;207;p30"/>
          <p:cNvSpPr txBox="1"/>
          <p:nvPr/>
        </p:nvSpPr>
        <p:spPr>
          <a:xfrm>
            <a:off x="3488076" y="2276872"/>
            <a:ext cx="5316733" cy="1740869"/>
          </a:xfrm>
          <a:prstGeom prst="rect">
            <a:avLst/>
          </a:prstGeom>
          <a:noFill/>
          <a:ln>
            <a:noFill/>
          </a:ln>
        </p:spPr>
        <p:txBody>
          <a:bodyPr spcFirstLastPara="1" wrap="square" lIns="14300" tIns="14300" rIns="14300" bIns="14300" anchor="t" anchorCtr="0">
            <a:noAutofit/>
          </a:bodyPr>
          <a:lstStyle/>
          <a:p>
            <a:pPr marL="285750" lvl="0" indent="-285750" algn="l">
              <a:buFont typeface="Arial" panose="020B0604020202020204" pitchFamily="34" charset="0"/>
              <a:buChar char="•"/>
            </a:pPr>
            <a:r>
              <a:rPr lang="en-US" sz="1600" dirty="0">
                <a:solidFill>
                  <a:srgbClr val="002060"/>
                </a:solidFill>
                <a:latin typeface="Gill Sans MT" panose="020B0502020104020203" pitchFamily="34" charset="77"/>
              </a:rPr>
              <a:t>Generating visibility and role-models</a:t>
            </a:r>
          </a:p>
          <a:p>
            <a:pPr marL="285750" lvl="0" indent="-285750" algn="l">
              <a:buFont typeface="Arial" panose="020B0604020202020204" pitchFamily="34" charset="0"/>
              <a:buChar char="•"/>
            </a:pPr>
            <a:endParaRPr lang="en-US" sz="1600" dirty="0">
              <a:solidFill>
                <a:srgbClr val="002060"/>
              </a:solidFill>
              <a:latin typeface="Gill Sans MT" panose="020B0502020104020203" pitchFamily="34" charset="77"/>
            </a:endParaRPr>
          </a:p>
          <a:p>
            <a:pPr marL="285750" lvl="0" indent="-285750" algn="l">
              <a:buFont typeface="Arial" panose="020B0604020202020204" pitchFamily="34" charset="0"/>
              <a:buChar char="•"/>
            </a:pPr>
            <a:r>
              <a:rPr lang="en-US" sz="1600" dirty="0">
                <a:solidFill>
                  <a:srgbClr val="002060"/>
                </a:solidFill>
                <a:latin typeface="Gill Sans MT" panose="020B0502020104020203" pitchFamily="34" charset="77"/>
              </a:rPr>
              <a:t>Strengthen opportunities for women in certain sectors such as renewable energy and green industry</a:t>
            </a:r>
          </a:p>
          <a:p>
            <a:pPr marL="285750" lvl="0" indent="-285750" algn="l">
              <a:buFont typeface="Arial" panose="020B0604020202020204" pitchFamily="34" charset="0"/>
              <a:buChar char="•"/>
            </a:pPr>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Mentoring and networking.</a:t>
            </a:r>
            <a:endParaRPr sz="1600" dirty="0">
              <a:solidFill>
                <a:srgbClr val="002060"/>
              </a:solidFill>
              <a:latin typeface="Gill Sans MT" panose="020B0502020104020203" pitchFamily="34" charset="77"/>
              <a:ea typeface="Montserrat"/>
              <a:cs typeface="Montserrat"/>
              <a:sym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26E5B4F-6550-1244-8F6D-C62B12DBBB99}"/>
              </a:ext>
            </a:extLst>
          </p:cNvPr>
          <p:cNvSpPr>
            <a:spLocks noGrp="1"/>
          </p:cNvSpPr>
          <p:nvPr>
            <p:ph type="sldNum" idx="12"/>
          </p:nvPr>
        </p:nvSpPr>
        <p:spPr/>
        <p:txBody>
          <a:bodyPr/>
          <a:lstStyle/>
          <a:p>
            <a:pPr>
              <a:spcBef>
                <a:spcPts val="0"/>
              </a:spcBef>
              <a:spcAft>
                <a:spcPts val="0"/>
              </a:spcAft>
            </a:pPr>
            <a:fld id="{00000000-1234-1234-1234-123412341234}" type="slidenum">
              <a:rPr lang="en" smtClean="0"/>
              <a:pPr>
                <a:spcBef>
                  <a:spcPts val="0"/>
                </a:spcBef>
                <a:spcAft>
                  <a:spcPts val="0"/>
                </a:spcAft>
              </a:pPr>
              <a:t>13</a:t>
            </a:fld>
            <a:endParaRPr lang="en"/>
          </a:p>
        </p:txBody>
      </p:sp>
      <p:sp>
        <p:nvSpPr>
          <p:cNvPr id="5" name="Rectangle 4">
            <a:extLst>
              <a:ext uri="{FF2B5EF4-FFF2-40B4-BE49-F238E27FC236}">
                <a16:creationId xmlns:a16="http://schemas.microsoft.com/office/drawing/2014/main" id="{5DB3A59F-DA86-7248-AF52-1CE65353A202}"/>
              </a:ext>
            </a:extLst>
          </p:cNvPr>
          <p:cNvSpPr/>
          <p:nvPr/>
        </p:nvSpPr>
        <p:spPr>
          <a:xfrm>
            <a:off x="899592" y="2274838"/>
            <a:ext cx="7572866" cy="1754326"/>
          </a:xfrm>
          <a:prstGeom prst="rect">
            <a:avLst/>
          </a:prstGeom>
        </p:spPr>
        <p:txBody>
          <a:bodyPr wrap="square">
            <a:spAutoFit/>
          </a:bodyPr>
          <a:lstStyle/>
          <a:p>
            <a:pPr algn="l"/>
            <a:r>
              <a:rPr lang="en-GB" i="1" dirty="0">
                <a:solidFill>
                  <a:srgbClr val="002060"/>
                </a:solidFill>
                <a:latin typeface="Gill Sans MT" panose="020B0502020104020203" pitchFamily="34" charset="77"/>
                <a:ea typeface="Calibri" panose="020F0502020204030204" pitchFamily="34" charset="0"/>
              </a:rPr>
              <a:t>“I am seeing a lot of women who are interested, willing to learn and willing to have careers in the green industry space. I think the reason is that everyone wants to have a sense of having contributed. Most women inherently want to do just that, they want to contribute to the growth of the economy and the solutions to the energy issues in our country.”</a:t>
            </a:r>
            <a:r>
              <a:rPr lang="en-IN" dirty="0">
                <a:solidFill>
                  <a:srgbClr val="002060"/>
                </a:solidFill>
                <a:latin typeface="Gill Sans MT" panose="020B0502020104020203" pitchFamily="34" charset="77"/>
              </a:rPr>
              <a:t> - </a:t>
            </a:r>
            <a:r>
              <a:rPr lang="en-GB" dirty="0">
                <a:solidFill>
                  <a:srgbClr val="002060"/>
                </a:solidFill>
                <a:latin typeface="Gill Sans MT" panose="020B0502020104020203" pitchFamily="34" charset="77"/>
              </a:rPr>
              <a:t>KII, Woman, Vice Chair and Regional Project Manager, Pretoria, South Africa</a:t>
            </a:r>
            <a:r>
              <a:rPr lang="en-IN" dirty="0">
                <a:solidFill>
                  <a:srgbClr val="002060"/>
                </a:solidFill>
                <a:latin typeface="Gill Sans MT" panose="020B0502020104020203" pitchFamily="34" charset="77"/>
              </a:rPr>
              <a:t>.</a:t>
            </a:r>
            <a:endParaRPr lang="en-US" dirty="0">
              <a:solidFill>
                <a:srgbClr val="002060"/>
              </a:solidFill>
              <a:latin typeface="Gill Sans MT" panose="020B0502020104020203" pitchFamily="34" charset="77"/>
            </a:endParaRPr>
          </a:p>
        </p:txBody>
      </p:sp>
    </p:spTree>
    <p:extLst>
      <p:ext uri="{BB962C8B-B14F-4D97-AF65-F5344CB8AC3E}">
        <p14:creationId xmlns:p14="http://schemas.microsoft.com/office/powerpoint/2010/main" val="474251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8"/>
          <p:cNvSpPr txBox="1">
            <a:spLocks noGrp="1"/>
          </p:cNvSpPr>
          <p:nvPr>
            <p:ph type="sldNum" idx="12"/>
          </p:nvPr>
        </p:nvSpPr>
        <p:spPr>
          <a:xfrm>
            <a:off x="8587625" y="5498524"/>
            <a:ext cx="228000" cy="95400"/>
          </a:xfrm>
          <a:prstGeom prst="rect">
            <a:avLst/>
          </a:prstGeom>
          <a:noFill/>
          <a:ln>
            <a:noFill/>
          </a:ln>
        </p:spPr>
        <p:txBody>
          <a:bodyPr spcFirstLastPara="1" wrap="square" lIns="14300" tIns="14300" rIns="14300" bIns="14300" anchor="t" anchorCtr="0">
            <a:normAutofit fontScale="25000" lnSpcReduction="20000"/>
          </a:bodyPr>
          <a:lstStyle/>
          <a:p>
            <a:pPr>
              <a:spcBef>
                <a:spcPts val="0"/>
              </a:spcBef>
              <a:spcAft>
                <a:spcPts val="0"/>
              </a:spcAft>
            </a:pPr>
            <a:fld id="{00000000-1234-1234-1234-123412341234}" type="slidenum">
              <a:rPr lang="en"/>
              <a:pPr>
                <a:spcBef>
                  <a:spcPts val="0"/>
                </a:spcBef>
                <a:spcAft>
                  <a:spcPts val="0"/>
                </a:spcAft>
              </a:pPr>
              <a:t>14</a:t>
            </a:fld>
            <a:endParaRPr/>
          </a:p>
        </p:txBody>
      </p:sp>
      <p:sp>
        <p:nvSpPr>
          <p:cNvPr id="271" name="Google Shape;271;p38"/>
          <p:cNvSpPr>
            <a:spLocks noGrp="1"/>
          </p:cNvSpPr>
          <p:nvPr>
            <p:ph type="pic" idx="2"/>
          </p:nvPr>
        </p:nvSpPr>
        <p:spPr>
          <a:xfrm>
            <a:off x="28673" y="973580"/>
            <a:ext cx="3200400" cy="5143500"/>
          </a:xfrm>
          <a:prstGeom prst="rect">
            <a:avLst/>
          </a:prstGeom>
          <a:solidFill>
            <a:srgbClr val="1B2C58"/>
          </a:solidFill>
          <a:ln>
            <a:noFill/>
          </a:ln>
        </p:spPr>
        <p:txBody>
          <a:bodyPr spcFirstLastPara="1" wrap="square" lIns="91425" tIns="91425" rIns="91425" bIns="91425" anchor="ctr" anchorCtr="0">
            <a:noAutofit/>
          </a:bodyPr>
          <a:lstStyle/>
          <a:p>
            <a:pPr marL="0" indent="0">
              <a:lnSpc>
                <a:spcPct val="100000"/>
              </a:lnSpc>
              <a:spcBef>
                <a:spcPts val="0"/>
              </a:spcBef>
              <a:buNone/>
            </a:pPr>
            <a:r>
              <a:rPr lang="en" sz="2400" dirty="0">
                <a:solidFill>
                  <a:srgbClr val="C1A963"/>
                </a:solidFill>
                <a:latin typeface="Montserrat ExtraBold"/>
                <a:ea typeface="Montserrat ExtraBold"/>
                <a:cs typeface="Montserrat ExtraBold"/>
                <a:sym typeface="Montserrat ExtraBold"/>
              </a:rPr>
              <a:t>Key recommendations</a:t>
            </a:r>
            <a:endParaRPr dirty="0"/>
          </a:p>
        </p:txBody>
      </p:sp>
      <p:sp>
        <p:nvSpPr>
          <p:cNvPr id="272" name="Google Shape;272;p38"/>
          <p:cNvSpPr txBox="1"/>
          <p:nvPr/>
        </p:nvSpPr>
        <p:spPr>
          <a:xfrm>
            <a:off x="3229073" y="1613133"/>
            <a:ext cx="5790860" cy="3631733"/>
          </a:xfrm>
          <a:prstGeom prst="rect">
            <a:avLst/>
          </a:prstGeom>
          <a:noFill/>
          <a:ln>
            <a:noFill/>
          </a:ln>
        </p:spPr>
        <p:txBody>
          <a:bodyPr spcFirstLastPara="1" wrap="square" lIns="91425" tIns="91425" rIns="91425" bIns="91425" anchor="t" anchorCtr="0">
            <a:spAutoFit/>
          </a:bodyPr>
          <a:lstStyle/>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Better understanding of the green industry business is needed.</a:t>
            </a:r>
          </a:p>
          <a:p>
            <a:pPr lvl="0" algn="l"/>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The existing policies should be implemented well and linking or building on existing ministries’ relevant programs that could leverage integration of gender and green industry. </a:t>
            </a:r>
          </a:p>
          <a:p>
            <a:pPr lvl="0" algn="l"/>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Capacity building (on design, planning and execution of green initiatives) of the local government institutions (for instance municipalities) who are responsible to execute the “green” laws.</a:t>
            </a:r>
          </a:p>
          <a:p>
            <a:pPr lvl="0" algn="l"/>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Promote successful women entrepreneurs in green industry to be the ambassadors/role models to share their experience to generate interest and awareness among women and girls.</a:t>
            </a:r>
          </a:p>
          <a:p>
            <a:pPr lvl="0" algn="l"/>
            <a:endParaRPr sz="1600" dirty="0">
              <a:solidFill>
                <a:srgbClr val="002060"/>
              </a:solidFill>
              <a:latin typeface="Gill Sans MT" panose="020B0502020104020203" pitchFamily="34" charset="77"/>
              <a:ea typeface="Montserrat"/>
              <a:cs typeface="Montserrat"/>
              <a:sym typeface="Montserrat"/>
            </a:endParaRPr>
          </a:p>
        </p:txBody>
      </p:sp>
    </p:spTree>
  </p:cSld>
  <p:clrMapOvr>
    <a:masterClrMapping/>
  </p:clrMapOvr>
  <p:extLst>
    <p:ext uri="{6950BFC3-D8DA-4A85-94F7-54DA5524770B}">
      <p188:commentRel xmlns:p188="http://schemas.microsoft.com/office/powerpoint/2018/8/main" r:id="rId3"/>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8"/>
          <p:cNvSpPr txBox="1">
            <a:spLocks noGrp="1"/>
          </p:cNvSpPr>
          <p:nvPr>
            <p:ph type="sldNum" idx="12"/>
          </p:nvPr>
        </p:nvSpPr>
        <p:spPr>
          <a:xfrm>
            <a:off x="8587625" y="5498524"/>
            <a:ext cx="228000" cy="95400"/>
          </a:xfrm>
          <a:prstGeom prst="rect">
            <a:avLst/>
          </a:prstGeom>
          <a:noFill/>
          <a:ln>
            <a:noFill/>
          </a:ln>
        </p:spPr>
        <p:txBody>
          <a:bodyPr spcFirstLastPara="1" wrap="square" lIns="14300" tIns="14300" rIns="14300" bIns="14300" anchor="t" anchorCtr="0">
            <a:normAutofit fontScale="25000" lnSpcReduction="20000"/>
          </a:bodyPr>
          <a:lstStyle/>
          <a:p>
            <a:pPr>
              <a:spcBef>
                <a:spcPts val="0"/>
              </a:spcBef>
              <a:spcAft>
                <a:spcPts val="0"/>
              </a:spcAft>
            </a:pPr>
            <a:fld id="{00000000-1234-1234-1234-123412341234}" type="slidenum">
              <a:rPr lang="en"/>
              <a:pPr>
                <a:spcBef>
                  <a:spcPts val="0"/>
                </a:spcBef>
                <a:spcAft>
                  <a:spcPts val="0"/>
                </a:spcAft>
              </a:pPr>
              <a:t>15</a:t>
            </a:fld>
            <a:endParaRPr/>
          </a:p>
        </p:txBody>
      </p:sp>
      <p:sp>
        <p:nvSpPr>
          <p:cNvPr id="271" name="Google Shape;271;p38"/>
          <p:cNvSpPr>
            <a:spLocks noGrp="1"/>
          </p:cNvSpPr>
          <p:nvPr>
            <p:ph type="pic" idx="2"/>
          </p:nvPr>
        </p:nvSpPr>
        <p:spPr>
          <a:xfrm>
            <a:off x="0" y="857250"/>
            <a:ext cx="3200400" cy="5143500"/>
          </a:xfrm>
          <a:prstGeom prst="rect">
            <a:avLst/>
          </a:prstGeom>
          <a:solidFill>
            <a:srgbClr val="1B2C58"/>
          </a:solidFill>
          <a:ln>
            <a:noFill/>
          </a:ln>
        </p:spPr>
        <p:txBody>
          <a:bodyPr spcFirstLastPara="1" wrap="square" lIns="91425" tIns="91425" rIns="91425" bIns="91425" anchor="ctr" anchorCtr="0">
            <a:noAutofit/>
          </a:bodyPr>
          <a:lstStyle/>
          <a:p>
            <a:pPr marL="0" indent="0">
              <a:lnSpc>
                <a:spcPct val="100000"/>
              </a:lnSpc>
              <a:spcBef>
                <a:spcPts val="0"/>
              </a:spcBef>
              <a:buNone/>
            </a:pPr>
            <a:r>
              <a:rPr lang="en" sz="2400" dirty="0">
                <a:solidFill>
                  <a:srgbClr val="C1A963"/>
                </a:solidFill>
                <a:latin typeface="Montserrat ExtraBold"/>
                <a:ea typeface="Montserrat ExtraBold"/>
                <a:cs typeface="Montserrat ExtraBold"/>
                <a:sym typeface="Montserrat ExtraBold"/>
              </a:rPr>
              <a:t>Key recommendations</a:t>
            </a:r>
            <a:endParaRPr dirty="0"/>
          </a:p>
        </p:txBody>
      </p:sp>
      <p:sp>
        <p:nvSpPr>
          <p:cNvPr id="272" name="Google Shape;272;p38"/>
          <p:cNvSpPr txBox="1"/>
          <p:nvPr/>
        </p:nvSpPr>
        <p:spPr>
          <a:xfrm>
            <a:off x="3200400" y="1366912"/>
            <a:ext cx="5790860" cy="4124176"/>
          </a:xfrm>
          <a:prstGeom prst="rect">
            <a:avLst/>
          </a:prstGeom>
          <a:noFill/>
          <a:ln>
            <a:noFill/>
          </a:ln>
        </p:spPr>
        <p:txBody>
          <a:bodyPr spcFirstLastPara="1" wrap="square" lIns="91425" tIns="91425" rIns="91425" bIns="91425" anchor="t" anchorCtr="0">
            <a:spAutoFit/>
          </a:bodyPr>
          <a:lstStyle/>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Nationally representative data with robust monitoring and evaluation plans to track structural-level gender transformation at national level.</a:t>
            </a:r>
            <a:br>
              <a:rPr lang="en-IN" sz="1600" dirty="0">
                <a:solidFill>
                  <a:srgbClr val="002060"/>
                </a:solidFill>
                <a:latin typeface="Gill Sans MT" panose="020B0502020104020203" pitchFamily="34" charset="77"/>
              </a:rPr>
            </a:br>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Capacity building for entrepreneurs (in management skills, conversion to green industry and gender mainstreaming, for example).</a:t>
            </a:r>
          </a:p>
          <a:p>
            <a:pPr lvl="0" algn="l"/>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Development of a pipeline of relevant education and skills and promotion of entry level for women. </a:t>
            </a:r>
          </a:p>
          <a:p>
            <a:pPr lvl="0" algn="l"/>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To develop more leadership and management skills for professional women.</a:t>
            </a:r>
          </a:p>
          <a:p>
            <a:pPr lvl="0" algn="l"/>
            <a:endParaRPr lang="en-IN" sz="1600"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sz="1600" dirty="0">
                <a:solidFill>
                  <a:srgbClr val="002060"/>
                </a:solidFill>
                <a:latin typeface="Gill Sans MT" panose="020B0502020104020203" pitchFamily="34" charset="77"/>
              </a:rPr>
              <a:t>Specialist technical skills development programmes for women entrepreneurs. </a:t>
            </a:r>
            <a:r>
              <a:rPr lang="en" sz="1600" dirty="0">
                <a:solidFill>
                  <a:srgbClr val="002060"/>
                </a:solidFill>
                <a:latin typeface="Gill Sans MT" panose="020B0502020104020203" pitchFamily="34" charset="77"/>
                <a:ea typeface="Montserrat"/>
                <a:cs typeface="Montserrat"/>
                <a:sym typeface="Montserrat"/>
              </a:rPr>
              <a:t> </a:t>
            </a:r>
            <a:endParaRPr sz="1600" dirty="0">
              <a:solidFill>
                <a:srgbClr val="002060"/>
              </a:solidFill>
              <a:latin typeface="Gill Sans MT" panose="020B0502020104020203" pitchFamily="34" charset="77"/>
              <a:ea typeface="Montserrat"/>
              <a:cs typeface="Montserrat"/>
              <a:sym typeface="Montserrat"/>
            </a:endParaRPr>
          </a:p>
        </p:txBody>
      </p:sp>
    </p:spTree>
    <p:extLst>
      <p:ext uri="{BB962C8B-B14F-4D97-AF65-F5344CB8AC3E}">
        <p14:creationId xmlns:p14="http://schemas.microsoft.com/office/powerpoint/2010/main" val="341014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A75160-D32A-F248-86D5-6213575E62E8}"/>
              </a:ext>
            </a:extLst>
          </p:cNvPr>
          <p:cNvSpPr/>
          <p:nvPr/>
        </p:nvSpPr>
        <p:spPr>
          <a:xfrm>
            <a:off x="0" y="3105835"/>
            <a:ext cx="8388424" cy="369332"/>
          </a:xfrm>
          <a:prstGeom prst="rect">
            <a:avLst/>
          </a:prstGeom>
        </p:spPr>
        <p:txBody>
          <a:bodyPr wrap="square">
            <a:spAutoFit/>
          </a:bodyPr>
          <a:lstStyle/>
          <a:p>
            <a:pPr algn="ctr"/>
            <a:r>
              <a:rPr lang="en-IN" dirty="0">
                <a:solidFill>
                  <a:srgbClr val="002060"/>
                </a:solidFill>
                <a:latin typeface="Gill Sans MT" panose="020B0502020104020203" pitchFamily="34" charset="77"/>
              </a:rPr>
              <a:t>The recommendations selected by countries for their workplan are</a:t>
            </a:r>
            <a:endParaRPr lang="en-IN" dirty="0">
              <a:solidFill>
                <a:srgbClr val="002060"/>
              </a:solidFill>
              <a:effectLst/>
              <a:latin typeface="Gill Sans MT" panose="020B0502020104020203" pitchFamily="34" charset="77"/>
            </a:endParaRPr>
          </a:p>
        </p:txBody>
      </p:sp>
    </p:spTree>
    <p:extLst>
      <p:ext uri="{BB962C8B-B14F-4D97-AF65-F5344CB8AC3E}">
        <p14:creationId xmlns:p14="http://schemas.microsoft.com/office/powerpoint/2010/main" val="108077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sldNum" idx="12"/>
          </p:nvPr>
        </p:nvSpPr>
        <p:spPr>
          <a:xfrm>
            <a:off x="8587625" y="5498524"/>
            <a:ext cx="228038" cy="95400"/>
          </a:xfrm>
          <a:prstGeom prst="rect">
            <a:avLst/>
          </a:prstGeom>
          <a:noFill/>
          <a:ln>
            <a:noFill/>
          </a:ln>
        </p:spPr>
        <p:txBody>
          <a:bodyPr spcFirstLastPara="1" wrap="square" lIns="14297" tIns="14297" rIns="14297" bIns="14297" anchor="t" anchorCtr="0">
            <a:normAutofit fontScale="70000" lnSpcReduction="20000"/>
          </a:bodyPr>
          <a:lstStyle/>
          <a:p>
            <a:pPr>
              <a:buSzPct val="100000"/>
            </a:pPr>
            <a:fld id="{00000000-1234-1234-1234-123412341234}" type="slidenum">
              <a:rPr lang="en-GB"/>
              <a:pPr>
                <a:buSzPct val="100000"/>
              </a:pPr>
              <a:t>17</a:t>
            </a:fld>
            <a:endParaRPr/>
          </a:p>
        </p:txBody>
      </p:sp>
      <p:sp>
        <p:nvSpPr>
          <p:cNvPr id="100" name="Google Shape;100;p14"/>
          <p:cNvSpPr>
            <a:spLocks noGrp="1"/>
          </p:cNvSpPr>
          <p:nvPr>
            <p:ph type="pic" idx="5"/>
          </p:nvPr>
        </p:nvSpPr>
        <p:spPr>
          <a:xfrm>
            <a:off x="0" y="1708588"/>
            <a:ext cx="4221126" cy="4292162"/>
          </a:xfrm>
          <a:prstGeom prst="rect">
            <a:avLst/>
          </a:prstGeom>
          <a:noFill/>
          <a:ln>
            <a:noFill/>
          </a:ln>
        </p:spPr>
        <p:txBody>
          <a:bodyPr spcFirstLastPara="1" vert="horz" wrap="square" lIns="14297" tIns="14297" rIns="14297" bIns="14297" rtlCol="0" anchor="t" anchorCtr="0">
            <a:noAutofit/>
          </a:bodyPr>
          <a:lstStyle/>
          <a:p>
            <a:pPr marL="0" indent="0" algn="l">
              <a:lnSpc>
                <a:spcPct val="100000"/>
              </a:lnSpc>
            </a:pPr>
            <a:endParaRPr sz="1013" b="1" dirty="0">
              <a:solidFill>
                <a:srgbClr val="002060"/>
              </a:solidFill>
              <a:latin typeface="Montserrat"/>
              <a:ea typeface="Montserrat"/>
              <a:cs typeface="Montserrat"/>
              <a:sym typeface="Montserrat"/>
            </a:endParaRPr>
          </a:p>
          <a:p>
            <a:pPr marL="0" indent="0">
              <a:buSzPts val="2400"/>
            </a:pPr>
            <a:endParaRPr dirty="0">
              <a:solidFill>
                <a:srgbClr val="002060"/>
              </a:solidFill>
            </a:endParaRPr>
          </a:p>
        </p:txBody>
      </p:sp>
      <p:sp>
        <p:nvSpPr>
          <p:cNvPr id="2" name="TextBox 1">
            <a:extLst>
              <a:ext uri="{FF2B5EF4-FFF2-40B4-BE49-F238E27FC236}">
                <a16:creationId xmlns:a16="http://schemas.microsoft.com/office/drawing/2014/main" id="{BD27816C-8594-EB41-B80F-D4D61D1C0B52}"/>
              </a:ext>
            </a:extLst>
          </p:cNvPr>
          <p:cNvSpPr txBox="1"/>
          <p:nvPr/>
        </p:nvSpPr>
        <p:spPr>
          <a:xfrm>
            <a:off x="539551" y="2265636"/>
            <a:ext cx="8276111" cy="2616165"/>
          </a:xfrm>
          <a:prstGeom prst="rect">
            <a:avLst/>
          </a:prstGeom>
          <a:noFill/>
        </p:spPr>
        <p:txBody>
          <a:bodyPr wrap="square" rtlCol="0">
            <a:spAutoFit/>
          </a:bodyPr>
          <a:lstStyle/>
          <a:p>
            <a:pPr marL="285750" indent="-285750" algn="just">
              <a:lnSpc>
                <a:spcPct val="115000"/>
              </a:lnSpc>
              <a:buFont typeface="Arial" panose="020B0604020202020204" pitchFamily="34" charset="0"/>
              <a:buChar char="•"/>
            </a:pPr>
            <a:r>
              <a:rPr lang="en-GB" b="1" dirty="0">
                <a:solidFill>
                  <a:srgbClr val="002060"/>
                </a:solidFill>
                <a:latin typeface="Gill Sans MT" panose="020B0502020104020203" pitchFamily="34" charset="77"/>
              </a:rPr>
              <a:t>Awareness raising</a:t>
            </a:r>
            <a:r>
              <a:rPr lang="en-GB" dirty="0">
                <a:solidFill>
                  <a:srgbClr val="002060"/>
                </a:solidFill>
                <a:latin typeface="Gill Sans MT" panose="020B0502020104020203" pitchFamily="34" charset="77"/>
              </a:rPr>
              <a:t> about what green industry is</a:t>
            </a:r>
            <a:r>
              <a:rPr lang="en-IN" dirty="0">
                <a:solidFill>
                  <a:srgbClr val="002060"/>
                </a:solidFill>
                <a:latin typeface="Gill Sans MT" panose="020B0502020104020203" pitchFamily="34" charset="77"/>
              </a:rPr>
              <a:t> </a:t>
            </a:r>
          </a:p>
          <a:p>
            <a:pPr marL="285750" indent="-285750" algn="just">
              <a:lnSpc>
                <a:spcPct val="115000"/>
              </a:lnSpc>
              <a:buFont typeface="Arial" panose="020B0604020202020204" pitchFamily="34" charset="0"/>
              <a:buChar char="•"/>
            </a:pPr>
            <a:r>
              <a:rPr lang="en-GB" b="1" dirty="0">
                <a:solidFill>
                  <a:srgbClr val="002060"/>
                </a:solidFill>
                <a:latin typeface="Gill Sans MT" panose="020B0502020104020203" pitchFamily="34" charset="77"/>
              </a:rPr>
              <a:t>Capacity building</a:t>
            </a:r>
            <a:r>
              <a:rPr lang="en-GB" dirty="0">
                <a:solidFill>
                  <a:srgbClr val="002060"/>
                </a:solidFill>
                <a:latin typeface="Gill Sans MT" panose="020B0502020104020203" pitchFamily="34" charset="77"/>
              </a:rPr>
              <a:t> of national and local government institutions</a:t>
            </a:r>
            <a:r>
              <a:rPr lang="en-IN" dirty="0">
                <a:solidFill>
                  <a:srgbClr val="002060"/>
                </a:solidFill>
                <a:latin typeface="Gill Sans MT" panose="020B0502020104020203" pitchFamily="34" charset="77"/>
              </a:rPr>
              <a:t> </a:t>
            </a:r>
          </a:p>
          <a:p>
            <a:pPr marL="285750" indent="-285750" algn="just">
              <a:lnSpc>
                <a:spcPct val="115000"/>
              </a:lnSpc>
              <a:buFont typeface="Arial" panose="020B0604020202020204" pitchFamily="34" charset="0"/>
              <a:buChar char="•"/>
            </a:pPr>
            <a:r>
              <a:rPr lang="en-GB" dirty="0">
                <a:solidFill>
                  <a:srgbClr val="002060"/>
                </a:solidFill>
                <a:latin typeface="Gill Sans MT" panose="020B0502020104020203" pitchFamily="34" charset="77"/>
              </a:rPr>
              <a:t>Developing and implementing a </a:t>
            </a:r>
            <a:r>
              <a:rPr lang="en-GB" b="1" dirty="0">
                <a:solidFill>
                  <a:srgbClr val="002060"/>
                </a:solidFill>
                <a:latin typeface="Gill Sans MT" panose="020B0502020104020203" pitchFamily="34" charset="77"/>
              </a:rPr>
              <a:t>policy framework</a:t>
            </a:r>
            <a:r>
              <a:rPr lang="en-GB" dirty="0">
                <a:solidFill>
                  <a:srgbClr val="002060"/>
                </a:solidFill>
                <a:latin typeface="Gill Sans MT" panose="020B0502020104020203" pitchFamily="34" charset="77"/>
              </a:rPr>
              <a:t> to better integrate gender into new green industrial policies</a:t>
            </a:r>
            <a:r>
              <a:rPr lang="en-IN" dirty="0">
                <a:solidFill>
                  <a:srgbClr val="002060"/>
                </a:solidFill>
                <a:latin typeface="Gill Sans MT" panose="020B0502020104020203" pitchFamily="34" charset="77"/>
              </a:rPr>
              <a:t> </a:t>
            </a:r>
          </a:p>
          <a:p>
            <a:pPr marL="285750" indent="-285750" algn="just">
              <a:lnSpc>
                <a:spcPct val="115000"/>
              </a:lnSpc>
              <a:buFont typeface="Arial" panose="020B0604020202020204" pitchFamily="34" charset="0"/>
              <a:buChar char="•"/>
            </a:pPr>
            <a:r>
              <a:rPr lang="en-GB" dirty="0">
                <a:solidFill>
                  <a:srgbClr val="002060"/>
                </a:solidFill>
                <a:latin typeface="Gill Sans MT" panose="020B0502020104020203" pitchFamily="34" charset="77"/>
              </a:rPr>
              <a:t>Promoting women collaborative </a:t>
            </a:r>
            <a:r>
              <a:rPr lang="en-GB" b="1" dirty="0">
                <a:solidFill>
                  <a:srgbClr val="002060"/>
                </a:solidFill>
                <a:latin typeface="Gill Sans MT" panose="020B0502020104020203" pitchFamily="34" charset="77"/>
              </a:rPr>
              <a:t>networks and exchange visits/programs</a:t>
            </a:r>
            <a:r>
              <a:rPr lang="en-GB" dirty="0">
                <a:solidFill>
                  <a:srgbClr val="002060"/>
                </a:solidFill>
                <a:latin typeface="Gill Sans MT" panose="020B0502020104020203" pitchFamily="34" charset="77"/>
              </a:rPr>
              <a:t> </a:t>
            </a:r>
          </a:p>
          <a:p>
            <a:pPr marL="285750" indent="-285750" algn="just">
              <a:lnSpc>
                <a:spcPct val="115000"/>
              </a:lnSpc>
              <a:buFont typeface="Arial" panose="020B0604020202020204" pitchFamily="34" charset="0"/>
              <a:buChar char="•"/>
            </a:pPr>
            <a:r>
              <a:rPr lang="en-GB" dirty="0">
                <a:solidFill>
                  <a:srgbClr val="002060"/>
                </a:solidFill>
                <a:latin typeface="Gill Sans MT" panose="020B0502020104020203" pitchFamily="34" charset="77"/>
              </a:rPr>
              <a:t>Developing/strengthening </a:t>
            </a:r>
            <a:r>
              <a:rPr lang="en-GB" b="1" dirty="0">
                <a:solidFill>
                  <a:srgbClr val="002060"/>
                </a:solidFill>
                <a:latin typeface="Gill Sans MT" panose="020B0502020104020203" pitchFamily="34" charset="77"/>
              </a:rPr>
              <a:t>monitoring mechanisms</a:t>
            </a:r>
            <a:r>
              <a:rPr lang="en-GB" dirty="0">
                <a:solidFill>
                  <a:srgbClr val="002060"/>
                </a:solidFill>
                <a:latin typeface="Gill Sans MT" panose="020B0502020104020203" pitchFamily="34" charset="77"/>
              </a:rPr>
              <a:t> </a:t>
            </a:r>
          </a:p>
          <a:p>
            <a:pPr marL="285750" indent="-285750" algn="just">
              <a:lnSpc>
                <a:spcPct val="115000"/>
              </a:lnSpc>
              <a:buFont typeface="Arial" panose="020B0604020202020204" pitchFamily="34" charset="0"/>
              <a:buChar char="•"/>
            </a:pPr>
            <a:r>
              <a:rPr lang="en-GB" dirty="0">
                <a:solidFill>
                  <a:srgbClr val="002060"/>
                </a:solidFill>
                <a:latin typeface="Gill Sans MT" panose="020B0502020104020203" pitchFamily="34" charset="77"/>
              </a:rPr>
              <a:t>Systematically collecting more nationally representative gender </a:t>
            </a:r>
            <a:r>
              <a:rPr lang="en-GB" b="1" dirty="0">
                <a:solidFill>
                  <a:srgbClr val="002060"/>
                </a:solidFill>
                <a:latin typeface="Gill Sans MT" panose="020B0502020104020203" pitchFamily="34" charset="77"/>
              </a:rPr>
              <a:t>disaggregated data.</a:t>
            </a:r>
            <a:r>
              <a:rPr lang="en-IN" dirty="0">
                <a:solidFill>
                  <a:srgbClr val="002060"/>
                </a:solidFill>
                <a:latin typeface="Gill Sans MT" panose="020B0502020104020203" pitchFamily="34" charset="77"/>
              </a:rPr>
              <a:t> </a:t>
            </a:r>
            <a:endParaRPr lang="en-US" dirty="0">
              <a:solidFill>
                <a:srgbClr val="002060"/>
              </a:solidFill>
              <a:latin typeface="Gill Sans MT" panose="020B0502020104020203" pitchFamily="34" charset="77"/>
            </a:endParaRPr>
          </a:p>
        </p:txBody>
      </p:sp>
      <p:sp>
        <p:nvSpPr>
          <p:cNvPr id="8" name="Google Shape;136;p23">
            <a:extLst>
              <a:ext uri="{FF2B5EF4-FFF2-40B4-BE49-F238E27FC236}">
                <a16:creationId xmlns:a16="http://schemas.microsoft.com/office/drawing/2014/main" id="{AB380D5F-5D55-C04B-92A9-79A3C8BFE2A5}"/>
              </a:ext>
            </a:extLst>
          </p:cNvPr>
          <p:cNvSpPr>
            <a:spLocks noGrp="1"/>
          </p:cNvSpPr>
          <p:nvPr>
            <p:ph type="pic" idx="2"/>
          </p:nvPr>
        </p:nvSpPr>
        <p:spPr>
          <a:xfrm>
            <a:off x="0" y="857250"/>
            <a:ext cx="9144000" cy="695400"/>
          </a:xfrm>
          <a:prstGeom prst="rect">
            <a:avLst/>
          </a:prstGeom>
          <a:solidFill>
            <a:srgbClr val="1B2C58"/>
          </a:solidFill>
          <a:ln>
            <a:noFill/>
          </a:ln>
        </p:spPr>
        <p:txBody>
          <a:bodyPr spcFirstLastPara="1" vert="horz" wrap="square" lIns="91425" tIns="91425" rIns="91425" bIns="91425" rtlCol="0" anchor="ctr" anchorCtr="0">
            <a:noAutofit/>
          </a:bodyPr>
          <a:lstStyle/>
          <a:p>
            <a:pPr marL="12700" indent="0" algn="ctr">
              <a:lnSpc>
                <a:spcPct val="100000"/>
              </a:lnSpc>
              <a:buClr>
                <a:srgbClr val="000000"/>
              </a:buClr>
              <a:buSzPts val="1800"/>
            </a:pPr>
            <a:br>
              <a:rPr lang="en" sz="1800" b="1">
                <a:solidFill>
                  <a:srgbClr val="FFFFFF"/>
                </a:solidFill>
                <a:latin typeface="Open Sans"/>
                <a:ea typeface="Open Sans"/>
                <a:cs typeface="Open Sans"/>
                <a:sym typeface="Open Sans"/>
              </a:rPr>
            </a:br>
            <a:endParaRPr sz="1400">
              <a:solidFill>
                <a:srgbClr val="000000"/>
              </a:solidFill>
              <a:latin typeface="Arial"/>
              <a:ea typeface="Arial"/>
              <a:cs typeface="Arial"/>
              <a:sym typeface="Arial"/>
            </a:endParaRPr>
          </a:p>
        </p:txBody>
      </p:sp>
      <p:pic>
        <p:nvPicPr>
          <p:cNvPr id="9" name="Google Shape;137;p23">
            <a:extLst>
              <a:ext uri="{FF2B5EF4-FFF2-40B4-BE49-F238E27FC236}">
                <a16:creationId xmlns:a16="http://schemas.microsoft.com/office/drawing/2014/main" id="{9374FDF8-DEEC-D745-972E-8CFEFD523394}"/>
              </a:ext>
            </a:extLst>
          </p:cNvPr>
          <p:cNvPicPr preferRelativeResize="0"/>
          <p:nvPr/>
        </p:nvPicPr>
        <p:blipFill rotWithShape="1">
          <a:blip r:embed="rId3">
            <a:alphaModFix/>
          </a:blip>
          <a:srcRect l="20567" r="22220" b="40277"/>
          <a:stretch/>
        </p:blipFill>
        <p:spPr>
          <a:xfrm>
            <a:off x="178650" y="968363"/>
            <a:ext cx="558850" cy="473175"/>
          </a:xfrm>
          <a:prstGeom prst="rect">
            <a:avLst/>
          </a:prstGeom>
          <a:noFill/>
          <a:ln>
            <a:noFill/>
          </a:ln>
        </p:spPr>
      </p:pic>
      <p:sp>
        <p:nvSpPr>
          <p:cNvPr id="10" name="Google Shape;138;p23">
            <a:extLst>
              <a:ext uri="{FF2B5EF4-FFF2-40B4-BE49-F238E27FC236}">
                <a16:creationId xmlns:a16="http://schemas.microsoft.com/office/drawing/2014/main" id="{2A0D6C95-A691-D34C-824B-D6DEFFBC1ED0}"/>
              </a:ext>
            </a:extLst>
          </p:cNvPr>
          <p:cNvSpPr txBox="1"/>
          <p:nvPr/>
        </p:nvSpPr>
        <p:spPr>
          <a:xfrm>
            <a:off x="808253" y="943359"/>
            <a:ext cx="7697243" cy="369291"/>
          </a:xfrm>
          <a:prstGeom prst="rect">
            <a:avLst/>
          </a:prstGeom>
          <a:noFill/>
          <a:ln>
            <a:noFill/>
          </a:ln>
        </p:spPr>
        <p:txBody>
          <a:bodyPr spcFirstLastPara="1" wrap="square" lIns="91425" tIns="45700" rIns="91425" bIns="45700" anchor="t" anchorCtr="0">
            <a:spAutoFit/>
          </a:bodyPr>
          <a:lstStyle/>
          <a:p>
            <a:pPr algn="l"/>
            <a:r>
              <a:rPr lang="en-US" dirty="0">
                <a:solidFill>
                  <a:schemeClr val="bg1"/>
                </a:solidFill>
                <a:latin typeface="Gill Sans MT" panose="020B0502020104020203" pitchFamily="34" charset="77"/>
              </a:rPr>
              <a:t>Country specific recommendations: Cambodia</a:t>
            </a:r>
            <a:endParaRPr lang="en-IN" dirty="0">
              <a:solidFill>
                <a:schemeClr val="bg1"/>
              </a:solidFill>
              <a:latin typeface="Gill Sans MT" panose="020B0502020104020203" pitchFamily="34" charset="77"/>
            </a:endParaRPr>
          </a:p>
        </p:txBody>
      </p:sp>
    </p:spTree>
    <p:extLst>
      <p:ext uri="{BB962C8B-B14F-4D97-AF65-F5344CB8AC3E}">
        <p14:creationId xmlns:p14="http://schemas.microsoft.com/office/powerpoint/2010/main" val="1354773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sldNum" idx="12"/>
          </p:nvPr>
        </p:nvSpPr>
        <p:spPr>
          <a:xfrm>
            <a:off x="8587625" y="5498524"/>
            <a:ext cx="228038" cy="95400"/>
          </a:xfrm>
          <a:prstGeom prst="rect">
            <a:avLst/>
          </a:prstGeom>
          <a:noFill/>
          <a:ln>
            <a:noFill/>
          </a:ln>
        </p:spPr>
        <p:txBody>
          <a:bodyPr spcFirstLastPara="1" wrap="square" lIns="14297" tIns="14297" rIns="14297" bIns="14297" anchor="t" anchorCtr="0">
            <a:normAutofit fontScale="70000" lnSpcReduction="20000"/>
          </a:bodyPr>
          <a:lstStyle/>
          <a:p>
            <a:pPr>
              <a:buSzPct val="100000"/>
            </a:pPr>
            <a:fld id="{00000000-1234-1234-1234-123412341234}" type="slidenum">
              <a:rPr lang="en-GB"/>
              <a:pPr>
                <a:buSzPct val="100000"/>
              </a:pPr>
              <a:t>18</a:t>
            </a:fld>
            <a:endParaRPr/>
          </a:p>
        </p:txBody>
      </p:sp>
      <p:sp>
        <p:nvSpPr>
          <p:cNvPr id="99" name="Google Shape;99;p14"/>
          <p:cNvSpPr txBox="1"/>
          <p:nvPr/>
        </p:nvSpPr>
        <p:spPr>
          <a:xfrm>
            <a:off x="492982" y="2060848"/>
            <a:ext cx="8127014" cy="2410763"/>
          </a:xfrm>
          <a:prstGeom prst="rect">
            <a:avLst/>
          </a:prstGeom>
          <a:noFill/>
          <a:ln>
            <a:noFill/>
          </a:ln>
        </p:spPr>
        <p:txBody>
          <a:bodyPr spcFirstLastPara="1" wrap="square" lIns="14297" tIns="14297" rIns="14297" bIns="14297" anchor="ctr" anchorCtr="0">
            <a:noAutofit/>
          </a:bodyPr>
          <a:lstStyle/>
          <a:p>
            <a:pPr marL="285750" indent="-285750" algn="just">
              <a:lnSpc>
                <a:spcPct val="115000"/>
              </a:lnSpc>
              <a:buFont typeface="Arial" panose="020B0604020202020204" pitchFamily="34" charset="0"/>
              <a:buChar char="•"/>
            </a:pPr>
            <a:r>
              <a:rPr lang="en-IN" b="1" dirty="0">
                <a:solidFill>
                  <a:srgbClr val="002060"/>
                </a:solidFill>
                <a:latin typeface="Gill Sans MT" panose="020B0502020104020203" pitchFamily="34" charset="77"/>
              </a:rPr>
              <a:t>Generate more awareness</a:t>
            </a:r>
            <a:r>
              <a:rPr lang="en-IN" dirty="0">
                <a:solidFill>
                  <a:srgbClr val="002060"/>
                </a:solidFill>
                <a:latin typeface="Gill Sans MT" panose="020B0502020104020203" pitchFamily="34" charset="77"/>
              </a:rPr>
              <a:t> about the benefits of gender equality and women´s inclusion and augment the knowledge and capacities of policy makers in terms of gender mainstreaming </a:t>
            </a:r>
          </a:p>
          <a:p>
            <a:pPr marL="285750" indent="-285750" algn="just">
              <a:lnSpc>
                <a:spcPct val="115000"/>
              </a:lnSpc>
              <a:buFont typeface="Arial" panose="020B0604020202020204" pitchFamily="34" charset="0"/>
              <a:buChar char="•"/>
            </a:pPr>
            <a:r>
              <a:rPr lang="en-IN" b="1" dirty="0">
                <a:solidFill>
                  <a:srgbClr val="002060"/>
                </a:solidFill>
                <a:latin typeface="Gill Sans MT" panose="020B0502020104020203" pitchFamily="34" charset="77"/>
              </a:rPr>
              <a:t>Provide data</a:t>
            </a:r>
            <a:r>
              <a:rPr lang="en-IN" dirty="0">
                <a:solidFill>
                  <a:srgbClr val="002060"/>
                </a:solidFill>
                <a:latin typeface="Gill Sans MT" panose="020B0502020104020203" pitchFamily="34" charset="77"/>
              </a:rPr>
              <a:t> that can help policy makers understand the economic opportunities the country is missing </a:t>
            </a:r>
          </a:p>
          <a:p>
            <a:pPr marL="285750" indent="-285750" algn="just">
              <a:lnSpc>
                <a:spcPct val="115000"/>
              </a:lnSpc>
              <a:buFont typeface="Arial" panose="020B0604020202020204" pitchFamily="34" charset="0"/>
              <a:buChar char="•"/>
            </a:pPr>
            <a:r>
              <a:rPr lang="en-IN" b="1" dirty="0">
                <a:solidFill>
                  <a:srgbClr val="002060"/>
                </a:solidFill>
                <a:latin typeface="Gill Sans MT" panose="020B0502020104020203" pitchFamily="34" charset="77"/>
              </a:rPr>
              <a:t>Strengthening business network and access to finance</a:t>
            </a:r>
            <a:endParaRPr lang="en-IN" b="1" dirty="0">
              <a:solidFill>
                <a:srgbClr val="002060"/>
              </a:solidFill>
              <a:latin typeface="Gill Sans MT" panose="020B0502020104020203" pitchFamily="34" charset="77"/>
              <a:ea typeface="Montserrat"/>
              <a:cs typeface="Montserrat"/>
              <a:sym typeface="Montserrat"/>
            </a:endParaRPr>
          </a:p>
          <a:p>
            <a:pPr marL="285750" indent="-285750" algn="just">
              <a:lnSpc>
                <a:spcPct val="115000"/>
              </a:lnSpc>
              <a:buFont typeface="Arial" panose="020B0604020202020204" pitchFamily="34" charset="0"/>
              <a:buChar char="•"/>
            </a:pPr>
            <a:r>
              <a:rPr lang="en-IN" dirty="0">
                <a:solidFill>
                  <a:srgbClr val="002060"/>
                </a:solidFill>
                <a:latin typeface="Gill Sans MT" panose="020B0502020104020203" pitchFamily="34" charset="77"/>
              </a:rPr>
              <a:t>To </a:t>
            </a:r>
            <a:r>
              <a:rPr lang="en-GB" b="1" dirty="0">
                <a:solidFill>
                  <a:srgbClr val="002060"/>
                </a:solidFill>
                <a:latin typeface="Gill Sans MT" panose="020B0502020104020203" pitchFamily="34" charset="77"/>
              </a:rPr>
              <a:t>mainstream the gender approach </a:t>
            </a:r>
            <a:r>
              <a:rPr lang="en-GB" dirty="0">
                <a:solidFill>
                  <a:srgbClr val="002060"/>
                </a:solidFill>
                <a:latin typeface="Gill Sans MT" panose="020B0502020104020203" pitchFamily="34" charset="77"/>
              </a:rPr>
              <a:t>in prioritised policies.</a:t>
            </a:r>
            <a:r>
              <a:rPr lang="en-IN" dirty="0">
                <a:solidFill>
                  <a:srgbClr val="002060"/>
                </a:solidFill>
                <a:latin typeface="Gill Sans MT" panose="020B0502020104020203" pitchFamily="34" charset="77"/>
              </a:rPr>
              <a:t>  </a:t>
            </a:r>
            <a:endParaRPr dirty="0">
              <a:solidFill>
                <a:srgbClr val="002060"/>
              </a:solidFill>
              <a:latin typeface="Gill Sans MT" panose="020B0502020104020203" pitchFamily="34" charset="77"/>
              <a:ea typeface="Montserrat"/>
              <a:cs typeface="Montserrat"/>
              <a:sym typeface="Montserrat"/>
            </a:endParaRPr>
          </a:p>
        </p:txBody>
      </p:sp>
      <p:sp>
        <p:nvSpPr>
          <p:cNvPr id="8" name="Google Shape;136;p23">
            <a:extLst>
              <a:ext uri="{FF2B5EF4-FFF2-40B4-BE49-F238E27FC236}">
                <a16:creationId xmlns:a16="http://schemas.microsoft.com/office/drawing/2014/main" id="{AB380D5F-5D55-C04B-92A9-79A3C8BFE2A5}"/>
              </a:ext>
            </a:extLst>
          </p:cNvPr>
          <p:cNvSpPr>
            <a:spLocks noGrp="1"/>
          </p:cNvSpPr>
          <p:nvPr>
            <p:ph type="pic" idx="2"/>
          </p:nvPr>
        </p:nvSpPr>
        <p:spPr>
          <a:xfrm>
            <a:off x="0" y="857250"/>
            <a:ext cx="9144000" cy="695400"/>
          </a:xfrm>
          <a:prstGeom prst="rect">
            <a:avLst/>
          </a:prstGeom>
          <a:solidFill>
            <a:srgbClr val="1B2C58"/>
          </a:solidFill>
          <a:ln>
            <a:noFill/>
          </a:ln>
        </p:spPr>
        <p:txBody>
          <a:bodyPr spcFirstLastPara="1" vert="horz" wrap="square" lIns="91425" tIns="91425" rIns="91425" bIns="91425" rtlCol="0" anchor="ctr" anchorCtr="0">
            <a:noAutofit/>
          </a:bodyPr>
          <a:lstStyle/>
          <a:p>
            <a:pPr marL="12700" indent="0" algn="ctr">
              <a:lnSpc>
                <a:spcPct val="100000"/>
              </a:lnSpc>
              <a:buClr>
                <a:srgbClr val="000000"/>
              </a:buClr>
              <a:buSzPts val="1800"/>
            </a:pPr>
            <a:br>
              <a:rPr lang="en" sz="1800" b="1">
                <a:solidFill>
                  <a:srgbClr val="FFFFFF"/>
                </a:solidFill>
                <a:latin typeface="Open Sans"/>
                <a:ea typeface="Open Sans"/>
                <a:cs typeface="Open Sans"/>
                <a:sym typeface="Open Sans"/>
              </a:rPr>
            </a:br>
            <a:endParaRPr sz="1400">
              <a:solidFill>
                <a:srgbClr val="000000"/>
              </a:solidFill>
              <a:latin typeface="Arial"/>
              <a:ea typeface="Arial"/>
              <a:cs typeface="Arial"/>
              <a:sym typeface="Arial"/>
            </a:endParaRPr>
          </a:p>
        </p:txBody>
      </p:sp>
      <p:pic>
        <p:nvPicPr>
          <p:cNvPr id="9" name="Google Shape;137;p23">
            <a:extLst>
              <a:ext uri="{FF2B5EF4-FFF2-40B4-BE49-F238E27FC236}">
                <a16:creationId xmlns:a16="http://schemas.microsoft.com/office/drawing/2014/main" id="{9374FDF8-DEEC-D745-972E-8CFEFD523394}"/>
              </a:ext>
            </a:extLst>
          </p:cNvPr>
          <p:cNvPicPr preferRelativeResize="0"/>
          <p:nvPr/>
        </p:nvPicPr>
        <p:blipFill rotWithShape="1">
          <a:blip r:embed="rId3">
            <a:alphaModFix/>
          </a:blip>
          <a:srcRect l="20567" r="22220" b="40277"/>
          <a:stretch/>
        </p:blipFill>
        <p:spPr>
          <a:xfrm>
            <a:off x="178650" y="968363"/>
            <a:ext cx="558850" cy="473175"/>
          </a:xfrm>
          <a:prstGeom prst="rect">
            <a:avLst/>
          </a:prstGeom>
          <a:noFill/>
          <a:ln>
            <a:noFill/>
          </a:ln>
        </p:spPr>
      </p:pic>
      <p:sp>
        <p:nvSpPr>
          <p:cNvPr id="10" name="Google Shape;138;p23">
            <a:extLst>
              <a:ext uri="{FF2B5EF4-FFF2-40B4-BE49-F238E27FC236}">
                <a16:creationId xmlns:a16="http://schemas.microsoft.com/office/drawing/2014/main" id="{2A0D6C95-A691-D34C-824B-D6DEFFBC1ED0}"/>
              </a:ext>
            </a:extLst>
          </p:cNvPr>
          <p:cNvSpPr txBox="1"/>
          <p:nvPr/>
        </p:nvSpPr>
        <p:spPr>
          <a:xfrm>
            <a:off x="808253" y="943359"/>
            <a:ext cx="7697243" cy="369291"/>
          </a:xfrm>
          <a:prstGeom prst="rect">
            <a:avLst/>
          </a:prstGeom>
          <a:noFill/>
          <a:ln>
            <a:noFill/>
          </a:ln>
        </p:spPr>
        <p:txBody>
          <a:bodyPr spcFirstLastPara="1" wrap="square" lIns="91425" tIns="45700" rIns="91425" bIns="45700" anchor="t" anchorCtr="0">
            <a:spAutoFit/>
          </a:bodyPr>
          <a:lstStyle/>
          <a:p>
            <a:pPr algn="l"/>
            <a:r>
              <a:rPr lang="en-US" dirty="0">
                <a:solidFill>
                  <a:schemeClr val="bg1"/>
                </a:solidFill>
                <a:latin typeface="Gill Sans MT" panose="020B0502020104020203" pitchFamily="34" charset="77"/>
              </a:rPr>
              <a:t>Country specific recommendations: Peru</a:t>
            </a:r>
            <a:endParaRPr lang="en-IN" dirty="0">
              <a:solidFill>
                <a:schemeClr val="bg1"/>
              </a:solidFill>
              <a:latin typeface="Gill Sans MT" panose="020B0502020104020203" pitchFamily="34" charset="77"/>
            </a:endParaRPr>
          </a:p>
        </p:txBody>
      </p:sp>
    </p:spTree>
    <p:extLst>
      <p:ext uri="{BB962C8B-B14F-4D97-AF65-F5344CB8AC3E}">
        <p14:creationId xmlns:p14="http://schemas.microsoft.com/office/powerpoint/2010/main" val="3357198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sldNum" idx="12"/>
          </p:nvPr>
        </p:nvSpPr>
        <p:spPr>
          <a:xfrm>
            <a:off x="8587625" y="5498524"/>
            <a:ext cx="228038" cy="95400"/>
          </a:xfrm>
          <a:prstGeom prst="rect">
            <a:avLst/>
          </a:prstGeom>
          <a:noFill/>
          <a:ln>
            <a:noFill/>
          </a:ln>
        </p:spPr>
        <p:txBody>
          <a:bodyPr spcFirstLastPara="1" wrap="square" lIns="14297" tIns="14297" rIns="14297" bIns="14297" anchor="t" anchorCtr="0">
            <a:normAutofit fontScale="70000" lnSpcReduction="20000"/>
          </a:bodyPr>
          <a:lstStyle/>
          <a:p>
            <a:pPr>
              <a:buSzPct val="100000"/>
            </a:pPr>
            <a:fld id="{00000000-1234-1234-1234-123412341234}" type="slidenum">
              <a:rPr lang="en-GB"/>
              <a:pPr>
                <a:buSzPct val="100000"/>
              </a:pPr>
              <a:t>19</a:t>
            </a:fld>
            <a:endParaRPr/>
          </a:p>
        </p:txBody>
      </p:sp>
      <p:sp>
        <p:nvSpPr>
          <p:cNvPr id="100" name="Google Shape;100;p14"/>
          <p:cNvSpPr>
            <a:spLocks noGrp="1"/>
          </p:cNvSpPr>
          <p:nvPr>
            <p:ph type="pic" idx="5"/>
          </p:nvPr>
        </p:nvSpPr>
        <p:spPr>
          <a:xfrm>
            <a:off x="0" y="1708588"/>
            <a:ext cx="4221126" cy="4292162"/>
          </a:xfrm>
          <a:prstGeom prst="rect">
            <a:avLst/>
          </a:prstGeom>
          <a:noFill/>
          <a:ln>
            <a:noFill/>
          </a:ln>
        </p:spPr>
        <p:txBody>
          <a:bodyPr spcFirstLastPara="1" vert="horz" wrap="square" lIns="14297" tIns="14297" rIns="14297" bIns="14297" rtlCol="0" anchor="t" anchorCtr="0">
            <a:noAutofit/>
          </a:bodyPr>
          <a:lstStyle/>
          <a:p>
            <a:pPr marL="0" indent="0" algn="l">
              <a:lnSpc>
                <a:spcPct val="100000"/>
              </a:lnSpc>
            </a:pPr>
            <a:endParaRPr sz="1013" b="1" dirty="0">
              <a:solidFill>
                <a:srgbClr val="FFFFFF"/>
              </a:solidFill>
              <a:latin typeface="Montserrat"/>
              <a:ea typeface="Montserrat"/>
              <a:cs typeface="Montserrat"/>
              <a:sym typeface="Montserrat"/>
            </a:endParaRPr>
          </a:p>
          <a:p>
            <a:pPr marL="0" indent="0">
              <a:buSzPts val="2400"/>
            </a:pPr>
            <a:endParaRPr dirty="0"/>
          </a:p>
        </p:txBody>
      </p:sp>
      <p:sp>
        <p:nvSpPr>
          <p:cNvPr id="2" name="TextBox 1">
            <a:extLst>
              <a:ext uri="{FF2B5EF4-FFF2-40B4-BE49-F238E27FC236}">
                <a16:creationId xmlns:a16="http://schemas.microsoft.com/office/drawing/2014/main" id="{BD27816C-8594-EB41-B80F-D4D61D1C0B52}"/>
              </a:ext>
            </a:extLst>
          </p:cNvPr>
          <p:cNvSpPr txBox="1"/>
          <p:nvPr/>
        </p:nvSpPr>
        <p:spPr>
          <a:xfrm>
            <a:off x="310168" y="2276872"/>
            <a:ext cx="8505495" cy="1785104"/>
          </a:xfrm>
          <a:prstGeom prst="rect">
            <a:avLst/>
          </a:prstGeom>
          <a:noFill/>
        </p:spPr>
        <p:txBody>
          <a:bodyPr wrap="square" rtlCol="0">
            <a:spAutoFit/>
          </a:bodyPr>
          <a:lstStyle/>
          <a:p>
            <a:pPr marL="285750" indent="-285750" algn="l">
              <a:buFont typeface="Arial" panose="020B0604020202020204" pitchFamily="34" charset="0"/>
              <a:buChar char="•"/>
            </a:pPr>
            <a:r>
              <a:rPr lang="en-US" dirty="0">
                <a:solidFill>
                  <a:srgbClr val="002060"/>
                </a:solidFill>
                <a:latin typeface="Gill Sans MT" panose="020B0502020104020203" pitchFamily="34" charset="77"/>
              </a:rPr>
              <a:t>To </a:t>
            </a:r>
            <a:r>
              <a:rPr lang="en-US" b="1" dirty="0">
                <a:solidFill>
                  <a:srgbClr val="002060"/>
                </a:solidFill>
                <a:latin typeface="Gill Sans MT" panose="020B0502020104020203" pitchFamily="34" charset="77"/>
              </a:rPr>
              <a:t>formulate new, or reformulate existing</a:t>
            </a:r>
            <a:r>
              <a:rPr lang="en-US" dirty="0">
                <a:solidFill>
                  <a:srgbClr val="002060"/>
                </a:solidFill>
                <a:latin typeface="Gill Sans MT" panose="020B0502020104020203" pitchFamily="34" charset="77"/>
              </a:rPr>
              <a:t>, gender-responsive green industrial policies and adopt them</a:t>
            </a:r>
            <a:endParaRPr lang="en-IN"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US" dirty="0">
                <a:solidFill>
                  <a:srgbClr val="002060"/>
                </a:solidFill>
                <a:latin typeface="Gill Sans MT" panose="020B0502020104020203" pitchFamily="34" charset="77"/>
              </a:rPr>
              <a:t>To </a:t>
            </a:r>
            <a:r>
              <a:rPr lang="en-US" b="1" dirty="0">
                <a:solidFill>
                  <a:srgbClr val="002060"/>
                </a:solidFill>
                <a:latin typeface="Gill Sans MT" panose="020B0502020104020203" pitchFamily="34" charset="77"/>
              </a:rPr>
              <a:t>strengthen individual and institutional capacities </a:t>
            </a:r>
            <a:r>
              <a:rPr lang="en-US" dirty="0">
                <a:solidFill>
                  <a:srgbClr val="002060"/>
                </a:solidFill>
                <a:latin typeface="Gill Sans MT" panose="020B0502020104020203" pitchFamily="34" charset="77"/>
              </a:rPr>
              <a:t>for policy formulation and implementation at national and global level</a:t>
            </a:r>
            <a:endParaRPr lang="en-IN"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US" dirty="0">
                <a:solidFill>
                  <a:srgbClr val="002060"/>
                </a:solidFill>
                <a:latin typeface="Gill Sans MT" panose="020B0502020104020203" pitchFamily="34" charset="77"/>
              </a:rPr>
              <a:t>To </a:t>
            </a:r>
            <a:r>
              <a:rPr lang="en-US" b="1" dirty="0">
                <a:solidFill>
                  <a:srgbClr val="002060"/>
                </a:solidFill>
                <a:latin typeface="Gill Sans MT" panose="020B0502020104020203" pitchFamily="34" charset="77"/>
              </a:rPr>
              <a:t>improve knowledge base </a:t>
            </a:r>
            <a:r>
              <a:rPr lang="en-US" dirty="0">
                <a:solidFill>
                  <a:srgbClr val="002060"/>
                </a:solidFill>
                <a:latin typeface="Gill Sans MT" panose="020B0502020104020203" pitchFamily="34" charset="77"/>
              </a:rPr>
              <a:t>on gender and green industrial policies and outreach actions. </a:t>
            </a:r>
            <a:endParaRPr lang="en-US" sz="2000" dirty="0">
              <a:solidFill>
                <a:srgbClr val="002060"/>
              </a:solidFill>
              <a:latin typeface="Gill Sans MT" panose="020B0502020104020203" pitchFamily="34" charset="77"/>
            </a:endParaRPr>
          </a:p>
        </p:txBody>
      </p:sp>
      <p:sp>
        <p:nvSpPr>
          <p:cNvPr id="8" name="Google Shape;136;p23">
            <a:extLst>
              <a:ext uri="{FF2B5EF4-FFF2-40B4-BE49-F238E27FC236}">
                <a16:creationId xmlns:a16="http://schemas.microsoft.com/office/drawing/2014/main" id="{AB380D5F-5D55-C04B-92A9-79A3C8BFE2A5}"/>
              </a:ext>
            </a:extLst>
          </p:cNvPr>
          <p:cNvSpPr>
            <a:spLocks noGrp="1"/>
          </p:cNvSpPr>
          <p:nvPr>
            <p:ph type="pic" idx="2"/>
          </p:nvPr>
        </p:nvSpPr>
        <p:spPr>
          <a:xfrm>
            <a:off x="0" y="857250"/>
            <a:ext cx="9144000" cy="695400"/>
          </a:xfrm>
          <a:prstGeom prst="rect">
            <a:avLst/>
          </a:prstGeom>
          <a:solidFill>
            <a:srgbClr val="1B2C58"/>
          </a:solidFill>
          <a:ln>
            <a:noFill/>
          </a:ln>
        </p:spPr>
        <p:txBody>
          <a:bodyPr spcFirstLastPara="1" vert="horz" wrap="square" lIns="91425" tIns="91425" rIns="91425" bIns="91425" rtlCol="0" anchor="ctr" anchorCtr="0">
            <a:noAutofit/>
          </a:bodyPr>
          <a:lstStyle/>
          <a:p>
            <a:pPr marL="12700" indent="0" algn="ctr">
              <a:lnSpc>
                <a:spcPct val="100000"/>
              </a:lnSpc>
              <a:buClr>
                <a:srgbClr val="000000"/>
              </a:buClr>
              <a:buSzPts val="1800"/>
            </a:pPr>
            <a:br>
              <a:rPr lang="en" sz="1800" b="1">
                <a:solidFill>
                  <a:srgbClr val="FFFFFF"/>
                </a:solidFill>
                <a:latin typeface="Open Sans"/>
                <a:ea typeface="Open Sans"/>
                <a:cs typeface="Open Sans"/>
                <a:sym typeface="Open Sans"/>
              </a:rPr>
            </a:br>
            <a:endParaRPr sz="1400">
              <a:solidFill>
                <a:srgbClr val="000000"/>
              </a:solidFill>
              <a:latin typeface="Arial"/>
              <a:ea typeface="Arial"/>
              <a:cs typeface="Arial"/>
              <a:sym typeface="Arial"/>
            </a:endParaRPr>
          </a:p>
        </p:txBody>
      </p:sp>
      <p:pic>
        <p:nvPicPr>
          <p:cNvPr id="9" name="Google Shape;137;p23">
            <a:extLst>
              <a:ext uri="{FF2B5EF4-FFF2-40B4-BE49-F238E27FC236}">
                <a16:creationId xmlns:a16="http://schemas.microsoft.com/office/drawing/2014/main" id="{9374FDF8-DEEC-D745-972E-8CFEFD523394}"/>
              </a:ext>
            </a:extLst>
          </p:cNvPr>
          <p:cNvPicPr preferRelativeResize="0"/>
          <p:nvPr/>
        </p:nvPicPr>
        <p:blipFill rotWithShape="1">
          <a:blip r:embed="rId3">
            <a:alphaModFix/>
          </a:blip>
          <a:srcRect l="20567" r="22220" b="40277"/>
          <a:stretch/>
        </p:blipFill>
        <p:spPr>
          <a:xfrm>
            <a:off x="178650" y="968363"/>
            <a:ext cx="558850" cy="473175"/>
          </a:xfrm>
          <a:prstGeom prst="rect">
            <a:avLst/>
          </a:prstGeom>
          <a:noFill/>
          <a:ln>
            <a:noFill/>
          </a:ln>
        </p:spPr>
      </p:pic>
      <p:sp>
        <p:nvSpPr>
          <p:cNvPr id="10" name="Google Shape;138;p23">
            <a:extLst>
              <a:ext uri="{FF2B5EF4-FFF2-40B4-BE49-F238E27FC236}">
                <a16:creationId xmlns:a16="http://schemas.microsoft.com/office/drawing/2014/main" id="{2A0D6C95-A691-D34C-824B-D6DEFFBC1ED0}"/>
              </a:ext>
            </a:extLst>
          </p:cNvPr>
          <p:cNvSpPr txBox="1"/>
          <p:nvPr/>
        </p:nvSpPr>
        <p:spPr>
          <a:xfrm>
            <a:off x="808253" y="943359"/>
            <a:ext cx="7697243" cy="369291"/>
          </a:xfrm>
          <a:prstGeom prst="rect">
            <a:avLst/>
          </a:prstGeom>
          <a:noFill/>
          <a:ln>
            <a:noFill/>
          </a:ln>
        </p:spPr>
        <p:txBody>
          <a:bodyPr spcFirstLastPara="1" wrap="square" lIns="91425" tIns="45700" rIns="91425" bIns="45700" anchor="t" anchorCtr="0">
            <a:spAutoFit/>
          </a:bodyPr>
          <a:lstStyle/>
          <a:p>
            <a:pPr algn="l"/>
            <a:r>
              <a:rPr lang="en-US" dirty="0">
                <a:solidFill>
                  <a:schemeClr val="bg1"/>
                </a:solidFill>
                <a:latin typeface="Gill Sans MT" panose="020B0502020104020203" pitchFamily="34" charset="77"/>
              </a:rPr>
              <a:t>Country specific recommendations: Senegal</a:t>
            </a:r>
            <a:endParaRPr lang="en-IN" dirty="0">
              <a:solidFill>
                <a:schemeClr val="bg1"/>
              </a:solidFill>
              <a:latin typeface="Gill Sans MT" panose="020B0502020104020203" pitchFamily="34" charset="77"/>
            </a:endParaRPr>
          </a:p>
        </p:txBody>
      </p:sp>
    </p:spTree>
    <p:extLst>
      <p:ext uri="{BB962C8B-B14F-4D97-AF65-F5344CB8AC3E}">
        <p14:creationId xmlns:p14="http://schemas.microsoft.com/office/powerpoint/2010/main" val="164700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1"/>
          <p:cNvSpPr txBox="1">
            <a:spLocks noGrp="1"/>
          </p:cNvSpPr>
          <p:nvPr>
            <p:ph type="sldNum" idx="12"/>
          </p:nvPr>
        </p:nvSpPr>
        <p:spPr>
          <a:xfrm>
            <a:off x="8587625" y="5498524"/>
            <a:ext cx="228000" cy="95400"/>
          </a:xfrm>
          <a:prstGeom prst="rect">
            <a:avLst/>
          </a:prstGeom>
          <a:noFill/>
          <a:ln>
            <a:noFill/>
          </a:ln>
        </p:spPr>
        <p:txBody>
          <a:bodyPr spcFirstLastPara="1" wrap="square" lIns="14300" tIns="14300" rIns="14300" bIns="14300" anchor="t" anchorCtr="0">
            <a:normAutofit fontScale="25000" lnSpcReduction="20000"/>
          </a:bodyPr>
          <a:lstStyle/>
          <a:p>
            <a:pPr>
              <a:spcBef>
                <a:spcPts val="0"/>
              </a:spcBef>
              <a:spcAft>
                <a:spcPts val="0"/>
              </a:spcAft>
            </a:pPr>
            <a:fld id="{00000000-1234-1234-1234-123412341234}" type="slidenum">
              <a:rPr lang="en"/>
              <a:pPr>
                <a:spcBef>
                  <a:spcPts val="0"/>
                </a:spcBef>
                <a:spcAft>
                  <a:spcPts val="0"/>
                </a:spcAft>
              </a:pPr>
              <a:t>2</a:t>
            </a:fld>
            <a:endParaRPr/>
          </a:p>
        </p:txBody>
      </p:sp>
      <p:sp>
        <p:nvSpPr>
          <p:cNvPr id="123" name="Google Shape;123;p21"/>
          <p:cNvSpPr>
            <a:spLocks noGrp="1"/>
          </p:cNvSpPr>
          <p:nvPr>
            <p:ph type="pic" idx="2"/>
          </p:nvPr>
        </p:nvSpPr>
        <p:spPr>
          <a:xfrm>
            <a:off x="20289" y="1052736"/>
            <a:ext cx="2929200" cy="5143500"/>
          </a:xfrm>
          <a:prstGeom prst="rect">
            <a:avLst/>
          </a:prstGeom>
          <a:solidFill>
            <a:srgbClr val="1B2C58"/>
          </a:solidFill>
          <a:ln>
            <a:noFill/>
          </a:ln>
        </p:spPr>
        <p:txBody>
          <a:bodyPr spcFirstLastPara="1" wrap="square" lIns="91425" tIns="91425" rIns="91425" bIns="91425" anchor="ctr" anchorCtr="0">
            <a:noAutofit/>
          </a:bodyPr>
          <a:lstStyle/>
          <a:p>
            <a:pPr marL="0" indent="0">
              <a:lnSpc>
                <a:spcPct val="100000"/>
              </a:lnSpc>
              <a:spcBef>
                <a:spcPts val="0"/>
              </a:spcBef>
              <a:buNone/>
            </a:pPr>
            <a:r>
              <a:rPr lang="en" sz="3600" b="1" dirty="0">
                <a:solidFill>
                  <a:srgbClr val="C1A963"/>
                </a:solidFill>
                <a:latin typeface="Gill Sans MT" panose="020B0502020104020203" pitchFamily="34" charset="77"/>
                <a:ea typeface="Montserrat ExtraBold"/>
                <a:cs typeface="Montserrat ExtraBold"/>
                <a:sym typeface="Montserrat ExtraBold"/>
              </a:rPr>
              <a:t>Overview </a:t>
            </a:r>
            <a:endParaRPr b="1" dirty="0">
              <a:latin typeface="Gill Sans MT" panose="020B0502020104020203" pitchFamily="34" charset="77"/>
            </a:endParaRPr>
          </a:p>
        </p:txBody>
      </p:sp>
      <p:sp>
        <p:nvSpPr>
          <p:cNvPr id="124" name="Google Shape;124;p21"/>
          <p:cNvSpPr txBox="1"/>
          <p:nvPr/>
        </p:nvSpPr>
        <p:spPr>
          <a:xfrm>
            <a:off x="3521200" y="2203425"/>
            <a:ext cx="5294400" cy="1546500"/>
          </a:xfrm>
          <a:prstGeom prst="rect">
            <a:avLst/>
          </a:prstGeom>
          <a:noFill/>
          <a:ln>
            <a:noFill/>
          </a:ln>
        </p:spPr>
        <p:txBody>
          <a:bodyPr spcFirstLastPara="1" wrap="square" lIns="14300" tIns="14300" rIns="14300" bIns="14300" anchor="t" anchorCtr="0">
            <a:noAutofit/>
          </a:bodyPr>
          <a:lstStyle/>
          <a:p>
            <a:pPr marL="457200" indent="-336550" algn="just">
              <a:lnSpc>
                <a:spcPct val="120000"/>
              </a:lnSpc>
              <a:spcBef>
                <a:spcPts val="0"/>
              </a:spcBef>
              <a:spcAft>
                <a:spcPts val="0"/>
              </a:spcAft>
              <a:buClr>
                <a:srgbClr val="151F46"/>
              </a:buClr>
              <a:buSzPts val="1700"/>
              <a:buFont typeface="Montserrat Light"/>
              <a:buAutoNum type="arabicPeriod"/>
            </a:pPr>
            <a:r>
              <a:rPr lang="en" sz="1700" dirty="0">
                <a:solidFill>
                  <a:srgbClr val="002060"/>
                </a:solidFill>
                <a:latin typeface="Gill Sans MT" panose="020B0502020104020203" pitchFamily="34" charset="77"/>
                <a:ea typeface="Montserrat Light"/>
                <a:cs typeface="Montserrat Light"/>
                <a:sym typeface="Montserrat Light"/>
              </a:rPr>
              <a:t>Methodology</a:t>
            </a:r>
            <a:endParaRPr sz="1700" dirty="0">
              <a:solidFill>
                <a:srgbClr val="002060"/>
              </a:solidFill>
              <a:latin typeface="Gill Sans MT" panose="020B0502020104020203" pitchFamily="34" charset="77"/>
              <a:ea typeface="Montserrat Light"/>
              <a:cs typeface="Montserrat Light"/>
              <a:sym typeface="Montserrat Light"/>
            </a:endParaRPr>
          </a:p>
          <a:p>
            <a:pPr marL="457200" indent="-336550" algn="just">
              <a:lnSpc>
                <a:spcPct val="120000"/>
              </a:lnSpc>
              <a:spcBef>
                <a:spcPts val="0"/>
              </a:spcBef>
              <a:spcAft>
                <a:spcPts val="0"/>
              </a:spcAft>
              <a:buClr>
                <a:srgbClr val="151F46"/>
              </a:buClr>
              <a:buSzPts val="1700"/>
              <a:buFont typeface="Montserrat Light"/>
              <a:buAutoNum type="arabicPeriod"/>
            </a:pPr>
            <a:r>
              <a:rPr lang="en-US" sz="1700" dirty="0">
                <a:solidFill>
                  <a:srgbClr val="002060"/>
                </a:solidFill>
                <a:latin typeface="Gill Sans MT" panose="020B0502020104020203" pitchFamily="34" charset="77"/>
                <a:ea typeface="Montserrat Light"/>
                <a:cs typeface="Montserrat Light"/>
                <a:sym typeface="Montserrat Light"/>
              </a:rPr>
              <a:t>Feminist critical policy analysis</a:t>
            </a:r>
          </a:p>
          <a:p>
            <a:pPr marL="457200" indent="-336550" algn="just">
              <a:lnSpc>
                <a:spcPct val="120000"/>
              </a:lnSpc>
              <a:spcBef>
                <a:spcPts val="0"/>
              </a:spcBef>
              <a:spcAft>
                <a:spcPts val="0"/>
              </a:spcAft>
              <a:buClr>
                <a:srgbClr val="151F46"/>
              </a:buClr>
              <a:buSzPts val="1700"/>
              <a:buFont typeface="Montserrat Light"/>
              <a:buAutoNum type="arabicPeriod"/>
            </a:pPr>
            <a:r>
              <a:rPr lang="en-US" sz="1700" dirty="0">
                <a:solidFill>
                  <a:srgbClr val="002060"/>
                </a:solidFill>
                <a:latin typeface="Gill Sans MT" panose="020B0502020104020203" pitchFamily="34" charset="77"/>
                <a:ea typeface="Montserrat Light"/>
                <a:cs typeface="Montserrat Light"/>
                <a:sym typeface="Montserrat Light"/>
              </a:rPr>
              <a:t>Key findings from desk research and mixed methods approach</a:t>
            </a:r>
          </a:p>
          <a:p>
            <a:pPr marL="457200" indent="-336550" algn="just">
              <a:lnSpc>
                <a:spcPct val="120000"/>
              </a:lnSpc>
              <a:spcBef>
                <a:spcPts val="0"/>
              </a:spcBef>
              <a:spcAft>
                <a:spcPts val="0"/>
              </a:spcAft>
              <a:buClr>
                <a:srgbClr val="151F46"/>
              </a:buClr>
              <a:buSzPts val="1700"/>
              <a:buFont typeface="Montserrat Light"/>
              <a:buAutoNum type="arabicPeriod"/>
            </a:pPr>
            <a:r>
              <a:rPr lang="en" sz="1700" dirty="0">
                <a:solidFill>
                  <a:srgbClr val="002060"/>
                </a:solidFill>
                <a:latin typeface="Gill Sans MT" panose="020B0502020104020203" pitchFamily="34" charset="77"/>
                <a:ea typeface="Montserrat Light"/>
                <a:cs typeface="Montserrat Light"/>
                <a:sym typeface="Montserrat Light"/>
              </a:rPr>
              <a:t>Recommendations</a:t>
            </a:r>
            <a:endParaRPr sz="1700" dirty="0">
              <a:solidFill>
                <a:srgbClr val="002060"/>
              </a:solidFill>
              <a:latin typeface="Gill Sans MT" panose="020B0502020104020203" pitchFamily="34" charset="77"/>
              <a:ea typeface="Montserrat Light"/>
              <a:cs typeface="Montserrat Light"/>
              <a:sym typeface="Montserrat Ligh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sldNum" idx="12"/>
          </p:nvPr>
        </p:nvSpPr>
        <p:spPr>
          <a:xfrm>
            <a:off x="8587625" y="5498524"/>
            <a:ext cx="228038" cy="95400"/>
          </a:xfrm>
          <a:prstGeom prst="rect">
            <a:avLst/>
          </a:prstGeom>
          <a:noFill/>
          <a:ln>
            <a:noFill/>
          </a:ln>
        </p:spPr>
        <p:txBody>
          <a:bodyPr spcFirstLastPara="1" wrap="square" lIns="14297" tIns="14297" rIns="14297" bIns="14297" anchor="t" anchorCtr="0">
            <a:normAutofit fontScale="70000" lnSpcReduction="20000"/>
          </a:bodyPr>
          <a:lstStyle/>
          <a:p>
            <a:pPr>
              <a:buSzPct val="100000"/>
            </a:pPr>
            <a:fld id="{00000000-1234-1234-1234-123412341234}" type="slidenum">
              <a:rPr lang="en-GB"/>
              <a:pPr>
                <a:buSzPct val="100000"/>
              </a:pPr>
              <a:t>20</a:t>
            </a:fld>
            <a:endParaRPr/>
          </a:p>
        </p:txBody>
      </p:sp>
      <p:sp>
        <p:nvSpPr>
          <p:cNvPr id="99" name="Google Shape;99;p14"/>
          <p:cNvSpPr txBox="1"/>
          <p:nvPr/>
        </p:nvSpPr>
        <p:spPr>
          <a:xfrm>
            <a:off x="251798" y="2443260"/>
            <a:ext cx="8640403" cy="2410763"/>
          </a:xfrm>
          <a:prstGeom prst="rect">
            <a:avLst/>
          </a:prstGeom>
          <a:noFill/>
          <a:ln>
            <a:noFill/>
          </a:ln>
        </p:spPr>
        <p:txBody>
          <a:bodyPr spcFirstLastPara="1" wrap="square" lIns="14297" tIns="14297" rIns="14297" bIns="14297" anchor="ctr" anchorCtr="0">
            <a:noAutofit/>
          </a:bodyPr>
          <a:lstStyle/>
          <a:p>
            <a:pPr marL="285750" indent="-285750" algn="just">
              <a:buFont typeface="Arial" panose="020B0604020202020204" pitchFamily="34" charset="0"/>
              <a:buChar char="•"/>
            </a:pPr>
            <a:r>
              <a:rPr lang="en-ZA" dirty="0">
                <a:solidFill>
                  <a:srgbClr val="002060"/>
                </a:solidFill>
                <a:latin typeface="Gill Sans MT" panose="020B0502020104020203" pitchFamily="34" charset="77"/>
              </a:rPr>
              <a:t>Awareness Raising and Education on Gender Mainstreaming and Green Industry</a:t>
            </a:r>
            <a:r>
              <a:rPr lang="en-IN" dirty="0">
                <a:solidFill>
                  <a:srgbClr val="002060"/>
                </a:solidFill>
                <a:latin typeface="Gill Sans MT" panose="020B0502020104020203" pitchFamily="34" charset="77"/>
              </a:rPr>
              <a:t> </a:t>
            </a:r>
          </a:p>
          <a:p>
            <a:pPr marL="285750" indent="-285750" algn="just">
              <a:buFont typeface="Arial" panose="020B0604020202020204" pitchFamily="34" charset="0"/>
              <a:buChar char="•"/>
            </a:pPr>
            <a:r>
              <a:rPr lang="en-ZA" dirty="0">
                <a:solidFill>
                  <a:srgbClr val="002060"/>
                </a:solidFill>
                <a:latin typeface="Gill Sans MT" panose="020B0502020104020203" pitchFamily="34" charset="77"/>
              </a:rPr>
              <a:t>National stakeholder engagement and consultation on policies, plans and programmes </a:t>
            </a:r>
          </a:p>
          <a:p>
            <a:pPr marL="285750" indent="-285750" algn="just">
              <a:buFont typeface="Arial" panose="020B0604020202020204" pitchFamily="34" charset="0"/>
              <a:buChar char="•"/>
            </a:pPr>
            <a:r>
              <a:rPr lang="en-ZA" dirty="0">
                <a:solidFill>
                  <a:srgbClr val="002060"/>
                </a:solidFill>
                <a:latin typeface="Gill Sans MT" panose="020B0502020104020203" pitchFamily="34" charset="77"/>
              </a:rPr>
              <a:t>Development of framework or mechanisms for collection of sex-disaggregated and intersectional data</a:t>
            </a:r>
            <a:r>
              <a:rPr lang="en-IN" dirty="0">
                <a:solidFill>
                  <a:srgbClr val="002060"/>
                </a:solidFill>
                <a:latin typeface="Gill Sans MT" panose="020B0502020104020203" pitchFamily="34" charset="77"/>
              </a:rPr>
              <a:t> </a:t>
            </a:r>
          </a:p>
          <a:p>
            <a:pPr marL="285750" indent="-285750" algn="just">
              <a:buFont typeface="Arial" panose="020B0604020202020204" pitchFamily="34" charset="0"/>
              <a:buChar char="•"/>
            </a:pPr>
            <a:r>
              <a:rPr lang="en-ZA" dirty="0">
                <a:solidFill>
                  <a:srgbClr val="002060"/>
                </a:solidFill>
                <a:latin typeface="Gill Sans MT" panose="020B0502020104020203" pitchFamily="34" charset="77"/>
              </a:rPr>
              <a:t>Development of Gender Responsive Budgeting, Monitoring, Evaluation and Auditing Framework and Capacity Building</a:t>
            </a:r>
            <a:r>
              <a:rPr lang="en-IN" dirty="0">
                <a:solidFill>
                  <a:srgbClr val="002060"/>
                </a:solidFill>
                <a:latin typeface="Gill Sans MT" panose="020B0502020104020203" pitchFamily="34" charset="77"/>
              </a:rPr>
              <a:t> </a:t>
            </a:r>
          </a:p>
          <a:p>
            <a:pPr marL="285750" indent="-285750" algn="just">
              <a:buFont typeface="Arial" panose="020B0604020202020204" pitchFamily="34" charset="0"/>
              <a:buChar char="•"/>
            </a:pPr>
            <a:r>
              <a:rPr lang="en-ZA" dirty="0">
                <a:solidFill>
                  <a:srgbClr val="002060"/>
                </a:solidFill>
                <a:latin typeface="Gill Sans MT" panose="020B0502020104020203" pitchFamily="34" charset="77"/>
              </a:rPr>
              <a:t>Formulation or reformulation of laws, policies, plans, programmes</a:t>
            </a:r>
            <a:r>
              <a:rPr lang="en-IN" dirty="0">
                <a:solidFill>
                  <a:srgbClr val="002060"/>
                </a:solidFill>
                <a:latin typeface="Gill Sans MT" panose="020B0502020104020203" pitchFamily="34" charset="77"/>
              </a:rPr>
              <a:t> </a:t>
            </a:r>
          </a:p>
          <a:p>
            <a:pPr marL="285750" indent="-285750" algn="just">
              <a:buFont typeface="Arial" panose="020B0604020202020204" pitchFamily="34" charset="0"/>
              <a:buChar char="•"/>
            </a:pPr>
            <a:r>
              <a:rPr lang="en-US" dirty="0">
                <a:solidFill>
                  <a:srgbClr val="002060"/>
                </a:solidFill>
                <a:latin typeface="Gill Sans MT" panose="020B0502020104020203" pitchFamily="34" charset="77"/>
              </a:rPr>
              <a:t>Development of support mechanisms for Women </a:t>
            </a:r>
          </a:p>
          <a:p>
            <a:pPr marL="285750" indent="-285750" algn="just">
              <a:buFont typeface="Arial" panose="020B0604020202020204" pitchFamily="34" charset="0"/>
              <a:buChar char="•"/>
            </a:pPr>
            <a:r>
              <a:rPr lang="en-ZA" dirty="0">
                <a:solidFill>
                  <a:srgbClr val="002060"/>
                </a:solidFill>
                <a:latin typeface="Gill Sans MT" panose="020B0502020104020203" pitchFamily="34" charset="77"/>
              </a:rPr>
              <a:t>Identification and support to skills development programmes for women</a:t>
            </a:r>
            <a:r>
              <a:rPr lang="en-IN" dirty="0">
                <a:solidFill>
                  <a:srgbClr val="002060"/>
                </a:solidFill>
                <a:latin typeface="Gill Sans MT" panose="020B0502020104020203" pitchFamily="34" charset="77"/>
              </a:rPr>
              <a:t> </a:t>
            </a:r>
          </a:p>
          <a:p>
            <a:pPr marL="285750" indent="-285750" algn="just">
              <a:buFont typeface="Arial" panose="020B0604020202020204" pitchFamily="34" charset="0"/>
              <a:buChar char="•"/>
            </a:pPr>
            <a:r>
              <a:rPr lang="en-ZA" dirty="0">
                <a:solidFill>
                  <a:srgbClr val="002060"/>
                </a:solidFill>
                <a:latin typeface="Gill Sans MT" panose="020B0502020104020203" pitchFamily="34" charset="77"/>
              </a:rPr>
              <a:t>Development of a Monitoring and Evaluation Framework including indicators and timeframes. </a:t>
            </a:r>
            <a:endParaRPr dirty="0">
              <a:solidFill>
                <a:srgbClr val="002060"/>
              </a:solidFill>
              <a:latin typeface="Gill Sans MT" panose="020B0502020104020203" pitchFamily="34" charset="77"/>
              <a:ea typeface="Montserrat"/>
              <a:cs typeface="Montserrat"/>
              <a:sym typeface="Montserrat"/>
            </a:endParaRPr>
          </a:p>
        </p:txBody>
      </p:sp>
      <p:sp>
        <p:nvSpPr>
          <p:cNvPr id="8" name="Google Shape;136;p23">
            <a:extLst>
              <a:ext uri="{FF2B5EF4-FFF2-40B4-BE49-F238E27FC236}">
                <a16:creationId xmlns:a16="http://schemas.microsoft.com/office/drawing/2014/main" id="{AB380D5F-5D55-C04B-92A9-79A3C8BFE2A5}"/>
              </a:ext>
            </a:extLst>
          </p:cNvPr>
          <p:cNvSpPr>
            <a:spLocks noGrp="1"/>
          </p:cNvSpPr>
          <p:nvPr>
            <p:ph type="pic" idx="2"/>
          </p:nvPr>
        </p:nvSpPr>
        <p:spPr>
          <a:xfrm>
            <a:off x="0" y="857250"/>
            <a:ext cx="9144000" cy="695400"/>
          </a:xfrm>
          <a:prstGeom prst="rect">
            <a:avLst/>
          </a:prstGeom>
          <a:solidFill>
            <a:srgbClr val="1B2C58"/>
          </a:solidFill>
          <a:ln>
            <a:noFill/>
          </a:ln>
        </p:spPr>
        <p:txBody>
          <a:bodyPr spcFirstLastPara="1" vert="horz" wrap="square" lIns="91425" tIns="91425" rIns="91425" bIns="91425" rtlCol="0" anchor="ctr" anchorCtr="0">
            <a:noAutofit/>
          </a:bodyPr>
          <a:lstStyle/>
          <a:p>
            <a:pPr marL="12700" indent="0" algn="ctr">
              <a:lnSpc>
                <a:spcPct val="100000"/>
              </a:lnSpc>
              <a:buClr>
                <a:srgbClr val="000000"/>
              </a:buClr>
              <a:buSzPts val="1800"/>
            </a:pPr>
            <a:br>
              <a:rPr lang="en" sz="1800" b="1">
                <a:solidFill>
                  <a:srgbClr val="FFFFFF"/>
                </a:solidFill>
                <a:latin typeface="Open Sans"/>
                <a:ea typeface="Open Sans"/>
                <a:cs typeface="Open Sans"/>
                <a:sym typeface="Open Sans"/>
              </a:rPr>
            </a:br>
            <a:endParaRPr sz="1400">
              <a:solidFill>
                <a:srgbClr val="000000"/>
              </a:solidFill>
              <a:latin typeface="Arial"/>
              <a:ea typeface="Arial"/>
              <a:cs typeface="Arial"/>
              <a:sym typeface="Arial"/>
            </a:endParaRPr>
          </a:p>
        </p:txBody>
      </p:sp>
      <p:pic>
        <p:nvPicPr>
          <p:cNvPr id="9" name="Google Shape;137;p23">
            <a:extLst>
              <a:ext uri="{FF2B5EF4-FFF2-40B4-BE49-F238E27FC236}">
                <a16:creationId xmlns:a16="http://schemas.microsoft.com/office/drawing/2014/main" id="{9374FDF8-DEEC-D745-972E-8CFEFD523394}"/>
              </a:ext>
            </a:extLst>
          </p:cNvPr>
          <p:cNvPicPr preferRelativeResize="0"/>
          <p:nvPr/>
        </p:nvPicPr>
        <p:blipFill rotWithShape="1">
          <a:blip r:embed="rId4">
            <a:alphaModFix/>
          </a:blip>
          <a:srcRect l="20567" r="22220" b="40277"/>
          <a:stretch/>
        </p:blipFill>
        <p:spPr>
          <a:xfrm>
            <a:off x="178650" y="968363"/>
            <a:ext cx="558850" cy="473175"/>
          </a:xfrm>
          <a:prstGeom prst="rect">
            <a:avLst/>
          </a:prstGeom>
          <a:noFill/>
          <a:ln>
            <a:noFill/>
          </a:ln>
        </p:spPr>
      </p:pic>
      <p:sp>
        <p:nvSpPr>
          <p:cNvPr id="10" name="Google Shape;138;p23">
            <a:extLst>
              <a:ext uri="{FF2B5EF4-FFF2-40B4-BE49-F238E27FC236}">
                <a16:creationId xmlns:a16="http://schemas.microsoft.com/office/drawing/2014/main" id="{2A0D6C95-A691-D34C-824B-D6DEFFBC1ED0}"/>
              </a:ext>
            </a:extLst>
          </p:cNvPr>
          <p:cNvSpPr txBox="1"/>
          <p:nvPr/>
        </p:nvSpPr>
        <p:spPr>
          <a:xfrm>
            <a:off x="808253" y="943359"/>
            <a:ext cx="7697243" cy="369291"/>
          </a:xfrm>
          <a:prstGeom prst="rect">
            <a:avLst/>
          </a:prstGeom>
          <a:noFill/>
          <a:ln>
            <a:noFill/>
          </a:ln>
        </p:spPr>
        <p:txBody>
          <a:bodyPr spcFirstLastPara="1" wrap="square" lIns="91425" tIns="45700" rIns="91425" bIns="45700" anchor="t" anchorCtr="0">
            <a:spAutoFit/>
          </a:bodyPr>
          <a:lstStyle/>
          <a:p>
            <a:pPr algn="l"/>
            <a:r>
              <a:rPr lang="en-US" dirty="0">
                <a:solidFill>
                  <a:schemeClr val="bg1"/>
                </a:solidFill>
                <a:latin typeface="Gill Sans MT" panose="020B0502020104020203" pitchFamily="34" charset="77"/>
              </a:rPr>
              <a:t>Country specific recommendations: South Africa</a:t>
            </a:r>
            <a:endParaRPr lang="en-IN" dirty="0">
              <a:solidFill>
                <a:schemeClr val="bg1"/>
              </a:solidFill>
              <a:latin typeface="Gill Sans MT" panose="020B0502020104020203" pitchFamily="34" charset="77"/>
            </a:endParaRPr>
          </a:p>
        </p:txBody>
      </p:sp>
    </p:spTree>
    <p:extLst>
      <p:ext uri="{BB962C8B-B14F-4D97-AF65-F5344CB8AC3E}">
        <p14:creationId xmlns:p14="http://schemas.microsoft.com/office/powerpoint/2010/main" val="3628314863"/>
      </p:ext>
    </p:extLst>
  </p:cSld>
  <p:clrMapOvr>
    <a:masterClrMapping/>
  </p:clrMapOvr>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sldNum" idx="12"/>
          </p:nvPr>
        </p:nvSpPr>
        <p:spPr>
          <a:xfrm>
            <a:off x="8587625" y="5498524"/>
            <a:ext cx="228000" cy="95400"/>
          </a:xfrm>
          <a:prstGeom prst="rect">
            <a:avLst/>
          </a:prstGeom>
          <a:noFill/>
          <a:ln>
            <a:noFill/>
          </a:ln>
        </p:spPr>
        <p:txBody>
          <a:bodyPr spcFirstLastPara="1" wrap="square" lIns="14300" tIns="14300" rIns="14300" bIns="14300" anchor="t" anchorCtr="0">
            <a:normAutofit fontScale="25000" lnSpcReduction="20000"/>
          </a:bodyPr>
          <a:lstStyle/>
          <a:p>
            <a:pPr>
              <a:spcBef>
                <a:spcPts val="0"/>
              </a:spcBef>
              <a:spcAft>
                <a:spcPts val="0"/>
              </a:spcAft>
            </a:pPr>
            <a:fld id="{00000000-1234-1234-1234-123412341234}" type="slidenum">
              <a:rPr lang="en" smtClean="0"/>
              <a:pPr>
                <a:spcBef>
                  <a:spcPts val="0"/>
                </a:spcBef>
                <a:spcAft>
                  <a:spcPts val="0"/>
                </a:spcAft>
              </a:pPr>
              <a:t>21</a:t>
            </a:fld>
            <a:endParaRPr lang="en"/>
          </a:p>
        </p:txBody>
      </p:sp>
      <p:sp>
        <p:nvSpPr>
          <p:cNvPr id="152" name="Google Shape;152;p25"/>
          <p:cNvSpPr txBox="1"/>
          <p:nvPr/>
        </p:nvSpPr>
        <p:spPr>
          <a:xfrm>
            <a:off x="575442" y="2311850"/>
            <a:ext cx="7803931" cy="1423500"/>
          </a:xfrm>
          <a:prstGeom prst="rect">
            <a:avLst/>
          </a:prstGeom>
          <a:noFill/>
          <a:ln>
            <a:noFill/>
          </a:ln>
        </p:spPr>
        <p:txBody>
          <a:bodyPr spcFirstLastPara="1" wrap="square" lIns="19050" tIns="19050" rIns="19050" bIns="19050" anchor="ctr" anchorCtr="0">
            <a:noAutofit/>
          </a:bodyPr>
          <a:lstStyle/>
          <a:p>
            <a:pPr lvl="0" algn="ctr"/>
            <a:r>
              <a:rPr lang="en-IN" i="1" dirty="0">
                <a:solidFill>
                  <a:srgbClr val="002060"/>
                </a:solidFill>
                <a:latin typeface="Gill Sans MT" panose="020B0502020104020203" pitchFamily="34" charset="77"/>
              </a:rPr>
              <a:t>While there are policies on women’s economic empowerment and climate change adaptation, there is a general lack of synergy between the two, with a dearth of gender responsive green industrial policies. The study found that across countries, there were organisations and institutions working for women entrepreneurs, but not specifically within the green industry. This could be attributed to the fact that green industry is new and not yet well defined across countries. </a:t>
            </a:r>
            <a:endParaRPr i="1" dirty="0">
              <a:solidFill>
                <a:srgbClr val="002060"/>
              </a:solidFill>
              <a:latin typeface="Gill Sans MT" panose="020B0502020104020203" pitchFamily="34" charset="77"/>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cxnSp>
        <p:nvCxnSpPr>
          <p:cNvPr id="376" name="Google Shape;376;p50"/>
          <p:cNvCxnSpPr/>
          <p:nvPr/>
        </p:nvCxnSpPr>
        <p:spPr>
          <a:xfrm rot="10800000">
            <a:off x="1864995" y="848766"/>
            <a:ext cx="0" cy="5160300"/>
          </a:xfrm>
          <a:prstGeom prst="straightConnector1">
            <a:avLst/>
          </a:prstGeom>
          <a:noFill/>
          <a:ln w="25400" cap="flat" cmpd="sng">
            <a:solidFill>
              <a:srgbClr val="3C4C5B">
                <a:alpha val="26270"/>
              </a:srgbClr>
            </a:solidFill>
            <a:prstDash val="solid"/>
            <a:miter lim="400000"/>
            <a:headEnd type="none" w="sm" len="sm"/>
            <a:tailEnd type="none" w="sm" len="sm"/>
          </a:ln>
        </p:spPr>
      </p:cxnSp>
      <p:cxnSp>
        <p:nvCxnSpPr>
          <p:cNvPr id="377" name="Google Shape;377;p50"/>
          <p:cNvCxnSpPr/>
          <p:nvPr/>
        </p:nvCxnSpPr>
        <p:spPr>
          <a:xfrm rot="10800000">
            <a:off x="3672840" y="848766"/>
            <a:ext cx="0" cy="5160300"/>
          </a:xfrm>
          <a:prstGeom prst="straightConnector1">
            <a:avLst/>
          </a:prstGeom>
          <a:noFill/>
          <a:ln w="25400" cap="flat" cmpd="sng">
            <a:solidFill>
              <a:srgbClr val="3C4C5B">
                <a:alpha val="26270"/>
              </a:srgbClr>
            </a:solidFill>
            <a:prstDash val="solid"/>
            <a:miter lim="400000"/>
            <a:headEnd type="none" w="sm" len="sm"/>
            <a:tailEnd type="none" w="sm" len="sm"/>
          </a:ln>
        </p:spPr>
      </p:cxnSp>
      <p:cxnSp>
        <p:nvCxnSpPr>
          <p:cNvPr id="378" name="Google Shape;378;p50"/>
          <p:cNvCxnSpPr/>
          <p:nvPr/>
        </p:nvCxnSpPr>
        <p:spPr>
          <a:xfrm rot="10800000">
            <a:off x="7288530" y="848766"/>
            <a:ext cx="0" cy="5160300"/>
          </a:xfrm>
          <a:prstGeom prst="straightConnector1">
            <a:avLst/>
          </a:prstGeom>
          <a:noFill/>
          <a:ln w="25400" cap="flat" cmpd="sng">
            <a:solidFill>
              <a:srgbClr val="3C4C5B">
                <a:alpha val="26270"/>
              </a:srgbClr>
            </a:solidFill>
            <a:prstDash val="solid"/>
            <a:miter lim="400000"/>
            <a:headEnd type="none" w="sm" len="sm"/>
            <a:tailEnd type="none" w="sm" len="sm"/>
          </a:ln>
        </p:spPr>
      </p:cxnSp>
      <p:sp>
        <p:nvSpPr>
          <p:cNvPr id="6" name="Google Shape;379;p50">
            <a:extLst>
              <a:ext uri="{FF2B5EF4-FFF2-40B4-BE49-F238E27FC236}">
                <a16:creationId xmlns:a16="http://schemas.microsoft.com/office/drawing/2014/main" id="{EB62D53C-7F42-0444-AFE5-AE7C2E747ECA}"/>
              </a:ext>
            </a:extLst>
          </p:cNvPr>
          <p:cNvSpPr txBox="1"/>
          <p:nvPr/>
        </p:nvSpPr>
        <p:spPr>
          <a:xfrm>
            <a:off x="233925" y="2165497"/>
            <a:ext cx="8399706" cy="2140586"/>
          </a:xfrm>
          <a:prstGeom prst="rect">
            <a:avLst/>
          </a:prstGeom>
          <a:noFill/>
          <a:ln>
            <a:noFill/>
          </a:ln>
        </p:spPr>
        <p:txBody>
          <a:bodyPr spcFirstLastPara="1" wrap="square" lIns="19050" tIns="19050" rIns="19050" bIns="19050" anchor="ctr" anchorCtr="0">
            <a:spAutoFit/>
          </a:bodyPr>
          <a:lstStyle/>
          <a:p>
            <a:pPr algn="l">
              <a:lnSpc>
                <a:spcPct val="60000"/>
              </a:lnSpc>
              <a:spcBef>
                <a:spcPts val="0"/>
              </a:spcBef>
              <a:spcAft>
                <a:spcPts val="0"/>
              </a:spcAft>
              <a:buClr>
                <a:srgbClr val="CBAD69"/>
              </a:buClr>
              <a:buSzPts val="5600"/>
            </a:pPr>
            <a:r>
              <a:rPr lang="en" sz="5600" b="1" baseline="30000" dirty="0">
                <a:solidFill>
                  <a:srgbClr val="CBAD69"/>
                </a:solidFill>
                <a:latin typeface="Montserrat"/>
                <a:ea typeface="Montserrat"/>
                <a:cs typeface="Montserrat"/>
                <a:sym typeface="Montserrat"/>
              </a:rPr>
              <a:t>THANK</a:t>
            </a:r>
            <a:endParaRPr sz="500" dirty="0"/>
          </a:p>
          <a:p>
            <a:pPr algn="l">
              <a:lnSpc>
                <a:spcPct val="60000"/>
              </a:lnSpc>
              <a:spcBef>
                <a:spcPts val="0"/>
              </a:spcBef>
              <a:spcAft>
                <a:spcPts val="0"/>
              </a:spcAft>
              <a:buClr>
                <a:srgbClr val="FFFFFF"/>
              </a:buClr>
              <a:buSzPts val="5600"/>
            </a:pPr>
            <a:r>
              <a:rPr lang="en" sz="5600" b="1" baseline="30000" dirty="0">
                <a:solidFill>
                  <a:srgbClr val="FFFFFF"/>
                </a:solidFill>
                <a:latin typeface="Montserrat"/>
                <a:ea typeface="Montserrat"/>
                <a:cs typeface="Montserrat"/>
                <a:sym typeface="Montserrat"/>
              </a:rPr>
              <a:t>YOU!</a:t>
            </a:r>
          </a:p>
          <a:p>
            <a:pPr algn="l">
              <a:lnSpc>
                <a:spcPct val="60000"/>
              </a:lnSpc>
              <a:spcBef>
                <a:spcPts val="0"/>
              </a:spcBef>
              <a:spcAft>
                <a:spcPts val="0"/>
              </a:spcAft>
              <a:buClr>
                <a:srgbClr val="FFFFFF"/>
              </a:buClr>
              <a:buSzPts val="5600"/>
            </a:pPr>
            <a:endParaRPr lang="en" sz="5600" b="1" baseline="30000" dirty="0">
              <a:solidFill>
                <a:srgbClr val="FFFFFF"/>
              </a:solidFill>
              <a:latin typeface="Montserrat"/>
              <a:sym typeface="Montserrat"/>
            </a:endParaRPr>
          </a:p>
          <a:p>
            <a:pPr algn="l">
              <a:lnSpc>
                <a:spcPct val="60000"/>
              </a:lnSpc>
              <a:spcBef>
                <a:spcPts val="0"/>
              </a:spcBef>
              <a:spcAft>
                <a:spcPts val="0"/>
              </a:spcAft>
              <a:buClr>
                <a:srgbClr val="FFFFFF"/>
              </a:buClr>
              <a:buSzPts val="5600"/>
            </a:pPr>
            <a:endParaRPr lang="en" sz="3600" b="1" baseline="30000" dirty="0">
              <a:solidFill>
                <a:srgbClr val="FFFFFF"/>
              </a:solidFill>
              <a:latin typeface="Gill Sans MT" panose="020B0502020104020203" pitchFamily="34" charset="77"/>
              <a:sym typeface="Montserrat"/>
            </a:endParaRPr>
          </a:p>
          <a:p>
            <a:pPr lvl="0">
              <a:lnSpc>
                <a:spcPct val="60000"/>
              </a:lnSpc>
              <a:buClr>
                <a:srgbClr val="FFFFFF"/>
              </a:buClr>
              <a:buSzPts val="5600"/>
            </a:pPr>
            <a:r>
              <a:rPr lang="en" sz="3600" baseline="30000" dirty="0">
                <a:solidFill>
                  <a:srgbClr val="FFFFFF"/>
                </a:solidFill>
                <a:latin typeface="Gill Sans MT" panose="020B0502020104020203" pitchFamily="34" charset="77"/>
                <a:sym typeface="Montserrat"/>
              </a:rPr>
              <a:t>Link to the reports: </a:t>
            </a:r>
            <a:r>
              <a:rPr lang="en-IN" sz="3600" baseline="30000" dirty="0">
                <a:solidFill>
                  <a:srgbClr val="FFFFFF"/>
                </a:solidFill>
                <a:latin typeface="Gill Sans MT" panose="020B0502020104020203" pitchFamily="34" charset="77"/>
                <a:sym typeface="Montserrat"/>
                <a:hlinkClick r:id="rId3"/>
              </a:rPr>
              <a:t>https://</a:t>
            </a:r>
            <a:r>
              <a:rPr lang="en-IN" sz="3600" baseline="30000" dirty="0" err="1">
                <a:solidFill>
                  <a:srgbClr val="FFFFFF"/>
                </a:solidFill>
                <a:latin typeface="Gill Sans MT" panose="020B0502020104020203" pitchFamily="34" charset="77"/>
                <a:sym typeface="Montserrat"/>
                <a:hlinkClick r:id="rId3"/>
              </a:rPr>
              <a:t>www.unido.org</a:t>
            </a:r>
            <a:r>
              <a:rPr lang="en-IN" sz="3600" baseline="30000" dirty="0">
                <a:solidFill>
                  <a:srgbClr val="FFFFFF"/>
                </a:solidFill>
                <a:latin typeface="Gill Sans MT" panose="020B0502020104020203" pitchFamily="34" charset="77"/>
                <a:sym typeface="Montserrat"/>
                <a:hlinkClick r:id="rId3"/>
              </a:rPr>
              <a:t>/resources-publications-safeguarding-environment</a:t>
            </a:r>
            <a:r>
              <a:rPr lang="en-IN" sz="3600" baseline="30000">
                <a:solidFill>
                  <a:srgbClr val="FFFFFF"/>
                </a:solidFill>
                <a:latin typeface="Gill Sans MT" panose="020B0502020104020203" pitchFamily="34" charset="77"/>
                <a:sym typeface="Montserrat"/>
                <a:hlinkClick r:id="rId3"/>
              </a:rPr>
              <a:t>/green-industry-publications-and-documents</a:t>
            </a:r>
            <a:endParaRPr lang="en-IN" sz="3600" baseline="30000">
              <a:solidFill>
                <a:srgbClr val="FFFFFF"/>
              </a:solidFill>
              <a:latin typeface="Gill Sans MT" panose="020B0502020104020203" pitchFamily="34" charset="77"/>
              <a:sym typeface="Montserrat"/>
            </a:endParaRPr>
          </a:p>
          <a:p>
            <a:pPr lvl="0">
              <a:lnSpc>
                <a:spcPct val="60000"/>
              </a:lnSpc>
              <a:buClr>
                <a:srgbClr val="FFFFFF"/>
              </a:buClr>
              <a:buSzPts val="5600"/>
            </a:pPr>
            <a:endParaRPr sz="100" dirty="0">
              <a:latin typeface="Gill Sans MT" panose="020B0502020104020203" pitchFamily="34" charset="77"/>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ABED65-C3F6-468B-B3C8-4FBBF1E95F7C}"/>
              </a:ext>
            </a:extLst>
          </p:cNvPr>
          <p:cNvPicPr>
            <a:picLocks noChangeAspect="1"/>
          </p:cNvPicPr>
          <p:nvPr/>
        </p:nvPicPr>
        <p:blipFill rotWithShape="1">
          <a:blip r:embed="rId2">
            <a:extLst>
              <a:ext uri="{28A0092B-C50C-407E-A947-70E740481C1C}">
                <a14:useLocalDpi xmlns:a14="http://schemas.microsoft.com/office/drawing/2010/main" val="0"/>
              </a:ext>
            </a:extLst>
          </a:blip>
          <a:srcRect l="12999" r="13001"/>
          <a:stretch/>
        </p:blipFill>
        <p:spPr>
          <a:xfrm>
            <a:off x="0" y="116635"/>
            <a:ext cx="9143977" cy="7002035"/>
          </a:xfrm>
          <a:prstGeom prst="rect">
            <a:avLst/>
          </a:prstGeom>
        </p:spPr>
      </p:pic>
      <p:sp>
        <p:nvSpPr>
          <p:cNvPr id="10" name="Rectangle 9">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9144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2F5E10-5EB6-47BE-A6DC-B982C3537661}"/>
              </a:ext>
            </a:extLst>
          </p:cNvPr>
          <p:cNvSpPr>
            <a:spLocks noGrp="1"/>
          </p:cNvSpPr>
          <p:nvPr>
            <p:ph type="title"/>
          </p:nvPr>
        </p:nvSpPr>
        <p:spPr>
          <a:xfrm>
            <a:off x="392906" y="5317240"/>
            <a:ext cx="8408194" cy="744836"/>
          </a:xfrm>
        </p:spPr>
        <p:txBody>
          <a:bodyPr vert="horz" lIns="91440" tIns="45720" rIns="91440" bIns="45720" rtlCol="0" anchor="ctr">
            <a:normAutofit/>
          </a:bodyPr>
          <a:lstStyle/>
          <a:p>
            <a:pPr algn="ctr" defTabSz="914400"/>
            <a:r>
              <a:rPr lang="en-US" sz="3100" b="1" dirty="0">
                <a:solidFill>
                  <a:schemeClr val="accent5"/>
                </a:solidFill>
                <a:latin typeface="+mj-lt"/>
                <a:cs typeface="+mj-cs"/>
              </a:rPr>
              <a:t>Setting the scene</a:t>
            </a:r>
          </a:p>
        </p:txBody>
      </p:sp>
      <p:cxnSp>
        <p:nvCxnSpPr>
          <p:cNvPr id="12" name="Straight Connector 11">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085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02D67-9EC8-4DA9-A91F-AEAC38FDF61D}"/>
              </a:ext>
            </a:extLst>
          </p:cNvPr>
          <p:cNvSpPr>
            <a:spLocks noGrp="1"/>
          </p:cNvSpPr>
          <p:nvPr>
            <p:ph type="title"/>
          </p:nvPr>
        </p:nvSpPr>
        <p:spPr/>
        <p:txBody>
          <a:bodyPr>
            <a:normAutofit/>
          </a:bodyPr>
          <a:lstStyle/>
          <a:p>
            <a:r>
              <a:rPr lang="en-US" sz="2400" b="1" i="1" dirty="0">
                <a:solidFill>
                  <a:schemeClr val="accent5"/>
                </a:solidFill>
              </a:rPr>
              <a:t>Economic Empowerment of Women in Green Industry (</a:t>
            </a:r>
            <a:r>
              <a:rPr lang="en-US" sz="2400" b="1" i="1" dirty="0" err="1">
                <a:solidFill>
                  <a:schemeClr val="accent5"/>
                </a:solidFill>
              </a:rPr>
              <a:t>EEWiGI</a:t>
            </a:r>
            <a:r>
              <a:rPr lang="en-US" sz="2400" b="1" i="1" dirty="0">
                <a:solidFill>
                  <a:schemeClr val="accent5"/>
                </a:solidFill>
              </a:rPr>
              <a:t>) in 4 countries, 3 continents</a:t>
            </a:r>
            <a:endParaRPr lang="en-US" sz="2400" dirty="0">
              <a:solidFill>
                <a:schemeClr val="accent5"/>
              </a:solidFill>
            </a:endParaRPr>
          </a:p>
        </p:txBody>
      </p:sp>
      <p:grpSp>
        <p:nvGrpSpPr>
          <p:cNvPr id="4" name="Group 3">
            <a:extLst>
              <a:ext uri="{FF2B5EF4-FFF2-40B4-BE49-F238E27FC236}">
                <a16:creationId xmlns:a16="http://schemas.microsoft.com/office/drawing/2014/main" id="{3039BBA0-C619-4398-9B18-9910D835424B}"/>
              </a:ext>
            </a:extLst>
          </p:cNvPr>
          <p:cNvGrpSpPr/>
          <p:nvPr/>
        </p:nvGrpSpPr>
        <p:grpSpPr>
          <a:xfrm>
            <a:off x="1223628" y="2764135"/>
            <a:ext cx="6696744" cy="2995588"/>
            <a:chOff x="1187624" y="3745780"/>
            <a:chExt cx="6696744" cy="2995588"/>
          </a:xfrm>
        </p:grpSpPr>
        <p:grpSp>
          <p:nvGrpSpPr>
            <p:cNvPr id="5" name="Group 4">
              <a:extLst>
                <a:ext uri="{FF2B5EF4-FFF2-40B4-BE49-F238E27FC236}">
                  <a16:creationId xmlns:a16="http://schemas.microsoft.com/office/drawing/2014/main" id="{FFD62BD0-9A66-4B70-809B-B15DC7A2D7C2}"/>
                </a:ext>
              </a:extLst>
            </p:cNvPr>
            <p:cNvGrpSpPr/>
            <p:nvPr/>
          </p:nvGrpSpPr>
          <p:grpSpPr>
            <a:xfrm>
              <a:off x="1187624" y="3745780"/>
              <a:ext cx="6696744" cy="2995588"/>
              <a:chOff x="1511660" y="3212976"/>
              <a:chExt cx="6120680" cy="2927777"/>
            </a:xfrm>
          </p:grpSpPr>
          <p:pic>
            <p:nvPicPr>
              <p:cNvPr id="10" name="Picture 3" descr="C:\Users\LaiH\Desktop\map.jpg">
                <a:extLst>
                  <a:ext uri="{FF2B5EF4-FFF2-40B4-BE49-F238E27FC236}">
                    <a16:creationId xmlns:a16="http://schemas.microsoft.com/office/drawing/2014/main" id="{E158B0E2-2488-4FF3-AA55-AB058304102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592" r="1178" b="26804"/>
              <a:stretch/>
            </p:blipFill>
            <p:spPr bwMode="auto">
              <a:xfrm>
                <a:off x="1511660" y="3212976"/>
                <a:ext cx="6120680" cy="292777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LaiH\Desktop\red-location-map-pin-icon-5.png">
                <a:extLst>
                  <a:ext uri="{FF2B5EF4-FFF2-40B4-BE49-F238E27FC236}">
                    <a16:creationId xmlns:a16="http://schemas.microsoft.com/office/drawing/2014/main" id="{40C33CB9-49C4-47D6-BB71-C902E30BA31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60" y="4365104"/>
                <a:ext cx="294357" cy="34537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LaiH\Desktop\red-location-map-pin-icon-5.png">
                <a:extLst>
                  <a:ext uri="{FF2B5EF4-FFF2-40B4-BE49-F238E27FC236}">
                    <a16:creationId xmlns:a16="http://schemas.microsoft.com/office/drawing/2014/main" id="{C5E027E3-7B3A-46D3-96C3-425520E091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7904" y="4437112"/>
                <a:ext cx="294357" cy="34537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LaiH\Desktop\red-location-map-pin-icon-5.png">
                <a:extLst>
                  <a:ext uri="{FF2B5EF4-FFF2-40B4-BE49-F238E27FC236}">
                    <a16:creationId xmlns:a16="http://schemas.microsoft.com/office/drawing/2014/main" id="{C92B83FA-CBFD-4AF8-8373-30B97565307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4821" y="5517232"/>
                <a:ext cx="294357" cy="34537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C:\Users\LaiH\Desktop\red-location-map-pin-icon-5.png">
                <a:extLst>
                  <a:ext uri="{FF2B5EF4-FFF2-40B4-BE49-F238E27FC236}">
                    <a16:creationId xmlns:a16="http://schemas.microsoft.com/office/drawing/2014/main" id="{4A0604A0-40EC-42ED-9D38-9630381E29F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83768" y="4941168"/>
                <a:ext cx="294357" cy="345379"/>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Flowchart: Process 5">
              <a:extLst>
                <a:ext uri="{FF2B5EF4-FFF2-40B4-BE49-F238E27FC236}">
                  <a16:creationId xmlns:a16="http://schemas.microsoft.com/office/drawing/2014/main" id="{37BE2B15-22D1-4A86-B70B-D632CAE72AA9}"/>
                </a:ext>
              </a:extLst>
            </p:cNvPr>
            <p:cNvSpPr/>
            <p:nvPr/>
          </p:nvSpPr>
          <p:spPr>
            <a:xfrm>
              <a:off x="6433761" y="5066885"/>
              <a:ext cx="991022" cy="353377"/>
            </a:xfrm>
            <a:prstGeom prst="flowChartProcess">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Cambodia</a:t>
              </a:r>
            </a:p>
            <a:p>
              <a:pPr algn="l"/>
              <a:endParaRPr lang="en-GB" sz="1400" dirty="0"/>
            </a:p>
          </p:txBody>
        </p:sp>
        <p:sp>
          <p:nvSpPr>
            <p:cNvPr id="7" name="Flowchart: Process 6">
              <a:extLst>
                <a:ext uri="{FF2B5EF4-FFF2-40B4-BE49-F238E27FC236}">
                  <a16:creationId xmlns:a16="http://schemas.microsoft.com/office/drawing/2014/main" id="{01787FC3-B195-4608-B6F8-AE369C63DAC1}"/>
                </a:ext>
              </a:extLst>
            </p:cNvPr>
            <p:cNvSpPr/>
            <p:nvPr/>
          </p:nvSpPr>
          <p:spPr>
            <a:xfrm>
              <a:off x="1531145" y="5440276"/>
              <a:ext cx="656617" cy="500823"/>
            </a:xfrm>
            <a:prstGeom prst="flowChartProcess">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p>
            <a:p>
              <a:pPr algn="ctr"/>
              <a:r>
                <a:rPr lang="en-US" sz="1400" b="1" dirty="0"/>
                <a:t>Peru</a:t>
              </a:r>
            </a:p>
            <a:p>
              <a:pPr algn="ctr"/>
              <a:endParaRPr lang="en-GB" sz="1400" dirty="0"/>
            </a:p>
          </p:txBody>
        </p:sp>
        <p:sp>
          <p:nvSpPr>
            <p:cNvPr id="8" name="Flowchart: Process 7">
              <a:extLst>
                <a:ext uri="{FF2B5EF4-FFF2-40B4-BE49-F238E27FC236}">
                  <a16:creationId xmlns:a16="http://schemas.microsoft.com/office/drawing/2014/main" id="{AD72D95C-BB69-4897-AE57-7D21720EBE8E}"/>
                </a:ext>
              </a:extLst>
            </p:cNvPr>
            <p:cNvSpPr/>
            <p:nvPr/>
          </p:nvSpPr>
          <p:spPr>
            <a:xfrm>
              <a:off x="3132460" y="4532450"/>
              <a:ext cx="1034404" cy="353378"/>
            </a:xfrm>
            <a:prstGeom prst="flowChartProcess">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p>
            <a:p>
              <a:pPr algn="ctr"/>
              <a:r>
                <a:rPr lang="en-US" sz="1400" b="1" dirty="0"/>
                <a:t>Senegal</a:t>
              </a:r>
            </a:p>
            <a:p>
              <a:pPr algn="l"/>
              <a:endParaRPr lang="en-GB" sz="1400" dirty="0"/>
            </a:p>
          </p:txBody>
        </p:sp>
        <p:sp>
          <p:nvSpPr>
            <p:cNvPr id="9" name="Flowchart: Process 8">
              <a:extLst>
                <a:ext uri="{FF2B5EF4-FFF2-40B4-BE49-F238E27FC236}">
                  <a16:creationId xmlns:a16="http://schemas.microsoft.com/office/drawing/2014/main" id="{F5C8B48B-5404-466E-8D60-07A86C561304}"/>
                </a:ext>
              </a:extLst>
            </p:cNvPr>
            <p:cNvSpPr/>
            <p:nvPr/>
          </p:nvSpPr>
          <p:spPr>
            <a:xfrm>
              <a:off x="4777619" y="6192067"/>
              <a:ext cx="682626" cy="529431"/>
            </a:xfrm>
            <a:prstGeom prst="flowChartProcess">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South Africa</a:t>
              </a:r>
            </a:p>
          </p:txBody>
        </p:sp>
      </p:grpSp>
    </p:spTree>
    <p:extLst>
      <p:ext uri="{BB962C8B-B14F-4D97-AF65-F5344CB8AC3E}">
        <p14:creationId xmlns:p14="http://schemas.microsoft.com/office/powerpoint/2010/main" val="3770075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F15E2-1D8C-4383-B0D5-0A6AB0A3E835}"/>
              </a:ext>
            </a:extLst>
          </p:cNvPr>
          <p:cNvSpPr>
            <a:spLocks noGrp="1"/>
          </p:cNvSpPr>
          <p:nvPr>
            <p:ph type="ctrTitle"/>
          </p:nvPr>
        </p:nvSpPr>
        <p:spPr>
          <a:xfrm>
            <a:off x="848688" y="1772816"/>
            <a:ext cx="2620756" cy="3793488"/>
          </a:xfrm>
          <a:solidFill>
            <a:schemeClr val="bg1"/>
          </a:solidFill>
        </p:spPr>
        <p:txBody>
          <a:bodyPr vert="horz" lIns="91440" tIns="45720" rIns="91440" bIns="45720" rtlCol="0" anchor="b">
            <a:normAutofit/>
          </a:bodyPr>
          <a:lstStyle/>
          <a:p>
            <a:pPr algn="l" defTabSz="914400"/>
            <a:r>
              <a:rPr lang="en-US" sz="4800" b="1" dirty="0">
                <a:solidFill>
                  <a:schemeClr val="accent5"/>
                </a:solidFill>
                <a:latin typeface="+mj-lt"/>
                <a:cs typeface="+mj-cs"/>
              </a:rPr>
              <a:t>Results of the policy analysis</a:t>
            </a:r>
          </a:p>
        </p:txBody>
      </p:sp>
      <p:pic>
        <p:nvPicPr>
          <p:cNvPr id="6" name="Picture 5">
            <a:extLst>
              <a:ext uri="{FF2B5EF4-FFF2-40B4-BE49-F238E27FC236}">
                <a16:creationId xmlns:a16="http://schemas.microsoft.com/office/drawing/2014/main" id="{1FA400C1-36C3-4F43-B578-FF53F9BAA13D}"/>
              </a:ext>
            </a:extLst>
          </p:cNvPr>
          <p:cNvPicPr>
            <a:picLocks noChangeAspect="1"/>
          </p:cNvPicPr>
          <p:nvPr/>
        </p:nvPicPr>
        <p:blipFill rotWithShape="1">
          <a:blip r:embed="rId2">
            <a:extLst>
              <a:ext uri="{28A0092B-C50C-407E-A947-70E740481C1C}">
                <a14:useLocalDpi xmlns:a14="http://schemas.microsoft.com/office/drawing/2010/main" val="0"/>
              </a:ext>
            </a:extLst>
          </a:blip>
          <a:srcRect l="5132" r="5135" b="3"/>
          <a:stretch/>
        </p:blipFill>
        <p:spPr>
          <a:xfrm>
            <a:off x="4081301" y="804672"/>
            <a:ext cx="4450842" cy="5248656"/>
          </a:xfrm>
          <a:prstGeom prst="rect">
            <a:avLst/>
          </a:prstGeom>
          <a:effectLst/>
        </p:spPr>
      </p:pic>
    </p:spTree>
    <p:extLst>
      <p:ext uri="{BB962C8B-B14F-4D97-AF65-F5344CB8AC3E}">
        <p14:creationId xmlns:p14="http://schemas.microsoft.com/office/powerpoint/2010/main" val="144729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530289" cy="6858000"/>
            <a:chOff x="651279" y="598259"/>
            <a:chExt cx="10889442" cy="5680742"/>
          </a:xfrm>
        </p:grpSpPr>
        <p:sp>
          <p:nvSpPr>
            <p:cNvPr id="14"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3" y="0"/>
            <a:ext cx="9141717"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FBD159D0-CF7A-405D-B35D-2674AE73A9D9}"/>
              </a:ext>
            </a:extLst>
          </p:cNvPr>
          <p:cNvSpPr>
            <a:spLocks noGrp="1"/>
          </p:cNvSpPr>
          <p:nvPr>
            <p:ph type="title"/>
          </p:nvPr>
        </p:nvSpPr>
        <p:spPr>
          <a:xfrm>
            <a:off x="589788" y="841248"/>
            <a:ext cx="2636433" cy="5340097"/>
          </a:xfrm>
        </p:spPr>
        <p:txBody>
          <a:bodyPr anchor="ctr">
            <a:normAutofit/>
          </a:bodyPr>
          <a:lstStyle/>
          <a:p>
            <a:r>
              <a:rPr lang="en-GB" sz="2900">
                <a:solidFill>
                  <a:schemeClr val="bg1"/>
                </a:solidFill>
                <a:latin typeface="Calibri" panose="020F0502020204030204" pitchFamily="34" charset="0"/>
                <a:ea typeface="Times New Roman" panose="02020603050405020304" pitchFamily="18" charset="0"/>
                <a:cs typeface="Times New Roman" panose="02020603050405020304" pitchFamily="18" charset="0"/>
              </a:rPr>
              <a:t>There is room to enhance measures to address gender equality and the empowerment of women</a:t>
            </a:r>
            <a:endParaRPr lang="fr-FR" sz="2900">
              <a:solidFill>
                <a:schemeClr val="bg1"/>
              </a:solidFill>
            </a:endParaRPr>
          </a:p>
        </p:txBody>
      </p:sp>
      <p:graphicFrame>
        <p:nvGraphicFramePr>
          <p:cNvPr id="5" name="Content Placeholder 2">
            <a:extLst>
              <a:ext uri="{FF2B5EF4-FFF2-40B4-BE49-F238E27FC236}">
                <a16:creationId xmlns:a16="http://schemas.microsoft.com/office/drawing/2014/main" id="{1F05627C-1770-4EF9-9418-80BFCFEDC639}"/>
              </a:ext>
            </a:extLst>
          </p:cNvPr>
          <p:cNvGraphicFramePr>
            <a:graphicFrameLocks noGrp="1"/>
          </p:cNvGraphicFramePr>
          <p:nvPr>
            <p:ph idx="1"/>
            <p:extLst>
              <p:ext uri="{D42A27DB-BD31-4B8C-83A1-F6EECF244321}">
                <p14:modId xmlns:p14="http://schemas.microsoft.com/office/powerpoint/2010/main" val="3609396892"/>
              </p:ext>
            </p:extLst>
          </p:nvPr>
        </p:nvGraphicFramePr>
        <p:xfrm>
          <a:off x="3739414" y="231006"/>
          <a:ext cx="4775935"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8791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2" descr="Diagram, engineering drawing&#10;&#10;Description automatically generated">
            <a:extLst>
              <a:ext uri="{FF2B5EF4-FFF2-40B4-BE49-F238E27FC236}">
                <a16:creationId xmlns:a16="http://schemas.microsoft.com/office/drawing/2014/main" id="{4D05DBC5-0E93-4672-9012-1DAD7FAA1CB9}"/>
              </a:ext>
            </a:extLst>
          </p:cNvPr>
          <p:cNvPicPr>
            <a:picLocks noChangeAspect="1"/>
          </p:cNvPicPr>
          <p:nvPr/>
        </p:nvPicPr>
        <p:blipFill rotWithShape="1">
          <a:blip r:embed="rId2">
            <a:extLst>
              <a:ext uri="{28A0092B-C50C-407E-A947-70E740481C1C}">
                <a14:useLocalDpi xmlns:a14="http://schemas.microsoft.com/office/drawing/2010/main" val="0"/>
              </a:ext>
            </a:extLst>
          </a:blip>
          <a:srcRect l="3586" r="2037"/>
          <a:stretch/>
        </p:blipFill>
        <p:spPr>
          <a:xfrm>
            <a:off x="4067945" y="951414"/>
            <a:ext cx="4608512" cy="5275297"/>
          </a:xfrm>
          <a:prstGeom prst="rect">
            <a:avLst/>
          </a:prstGeom>
        </p:spPr>
      </p:pic>
      <p:sp>
        <p:nvSpPr>
          <p:cNvPr id="28" name="Title 1">
            <a:extLst>
              <a:ext uri="{FF2B5EF4-FFF2-40B4-BE49-F238E27FC236}">
                <a16:creationId xmlns:a16="http://schemas.microsoft.com/office/drawing/2014/main" id="{398144D2-6F34-4AAD-9258-C67DCFCE5EC8}"/>
              </a:ext>
            </a:extLst>
          </p:cNvPr>
          <p:cNvSpPr txBox="1">
            <a:spLocks/>
          </p:cNvSpPr>
          <p:nvPr/>
        </p:nvSpPr>
        <p:spPr>
          <a:xfrm>
            <a:off x="107504" y="332656"/>
            <a:ext cx="3384375" cy="4680520"/>
          </a:xfrm>
          <a:prstGeom prst="rect">
            <a:avLst/>
          </a:prstGeom>
          <a:noFill/>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rgbClr val="0698DF"/>
                </a:solidFill>
                <a:latin typeface="+mn-lt"/>
                <a:ea typeface="+mj-ea"/>
                <a:cs typeface="Arial" panose="020B0604020202020204" pitchFamily="34" charset="0"/>
              </a:defRPr>
            </a:lvl1pPr>
          </a:lstStyle>
          <a:p>
            <a:pPr algn="l" defTabSz="914400" fontAlgn="auto">
              <a:spcAft>
                <a:spcPts val="600"/>
              </a:spcAft>
            </a:pPr>
            <a:r>
              <a:rPr lang="en-US" sz="4800" b="1" dirty="0">
                <a:solidFill>
                  <a:schemeClr val="accent5"/>
                </a:solidFill>
                <a:latin typeface="+mj-lt"/>
                <a:cs typeface="+mj-cs"/>
              </a:rPr>
              <a:t>Conclusions from the quantitative &amp; qualitative data</a:t>
            </a:r>
          </a:p>
        </p:txBody>
      </p:sp>
    </p:spTree>
    <p:extLst>
      <p:ext uri="{BB962C8B-B14F-4D97-AF65-F5344CB8AC3E}">
        <p14:creationId xmlns:p14="http://schemas.microsoft.com/office/powerpoint/2010/main" val="473402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779DE-A172-46DA-92B6-8C060F99EFEE}"/>
              </a:ext>
            </a:extLst>
          </p:cNvPr>
          <p:cNvSpPr>
            <a:spLocks noGrp="1"/>
          </p:cNvSpPr>
          <p:nvPr>
            <p:ph type="title"/>
          </p:nvPr>
        </p:nvSpPr>
        <p:spPr>
          <a:xfrm>
            <a:off x="476250" y="640823"/>
            <a:ext cx="2563994" cy="5583148"/>
          </a:xfrm>
        </p:spPr>
        <p:txBody>
          <a:bodyPr anchor="ctr">
            <a:normAutofit/>
          </a:bodyPr>
          <a:lstStyle/>
          <a:p>
            <a:r>
              <a:rPr lang="en-GB" sz="4700" b="1" dirty="0">
                <a:solidFill>
                  <a:schemeClr val="accent5"/>
                </a:solidFill>
              </a:rPr>
              <a:t>Findings</a:t>
            </a:r>
          </a:p>
        </p:txBody>
      </p:sp>
      <p:graphicFrame>
        <p:nvGraphicFramePr>
          <p:cNvPr id="5" name="Content Placeholder 2">
            <a:extLst>
              <a:ext uri="{FF2B5EF4-FFF2-40B4-BE49-F238E27FC236}">
                <a16:creationId xmlns:a16="http://schemas.microsoft.com/office/drawing/2014/main" id="{9B345250-49DC-4EFB-878B-42B010CD504B}"/>
              </a:ext>
            </a:extLst>
          </p:cNvPr>
          <p:cNvGraphicFramePr>
            <a:graphicFrameLocks noGrp="1"/>
          </p:cNvGraphicFramePr>
          <p:nvPr>
            <p:ph idx="1"/>
            <p:extLst>
              <p:ext uri="{D42A27DB-BD31-4B8C-83A1-F6EECF244321}">
                <p14:modId xmlns:p14="http://schemas.microsoft.com/office/powerpoint/2010/main" val="3596160325"/>
              </p:ext>
            </p:extLst>
          </p:nvPr>
        </p:nvGraphicFramePr>
        <p:xfrm>
          <a:off x="3516066" y="836712"/>
          <a:ext cx="5175384"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563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4A1059-7B5E-4710-8A66-55C6CDB1652C}"/>
              </a:ext>
            </a:extLst>
          </p:cNvPr>
          <p:cNvSpPr>
            <a:spLocks noGrp="1"/>
          </p:cNvSpPr>
          <p:nvPr>
            <p:ph idx="1"/>
          </p:nvPr>
        </p:nvSpPr>
        <p:spPr>
          <a:xfrm>
            <a:off x="620105" y="2348880"/>
            <a:ext cx="7903790" cy="3821939"/>
          </a:xfrm>
        </p:spPr>
        <p:txBody>
          <a:bodyPr/>
          <a:lstStyle/>
          <a:p>
            <a:pPr marL="0" indent="0">
              <a:buNone/>
            </a:pPr>
            <a:r>
              <a:rPr lang="en-GB" sz="2600" b="1" i="1" dirty="0"/>
              <a:t>“I often miss out on networking opportunities, especially at night, because I am not invited to go out 'with the boys' after work or because I have to go home with my children. And that's where business relationships are consolidated ”.</a:t>
            </a:r>
          </a:p>
          <a:p>
            <a:pPr marL="0" indent="0" algn="r">
              <a:buNone/>
            </a:pPr>
            <a:r>
              <a:rPr lang="en-GB" sz="1800" i="1" dirty="0"/>
              <a:t> Participant of the focus group, Arequipa, Peru</a:t>
            </a:r>
            <a:endParaRPr lang="en-US" sz="1200" dirty="0"/>
          </a:p>
        </p:txBody>
      </p:sp>
    </p:spTree>
    <p:extLst>
      <p:ext uri="{BB962C8B-B14F-4D97-AF65-F5344CB8AC3E}">
        <p14:creationId xmlns:p14="http://schemas.microsoft.com/office/powerpoint/2010/main" val="342046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9A9E24-A4AF-7F47-A7C5-E4ED663DEB9C}"/>
              </a:ext>
            </a:extLst>
          </p:cNvPr>
          <p:cNvSpPr>
            <a:spLocks noGrp="1"/>
          </p:cNvSpPr>
          <p:nvPr>
            <p:ph type="sldNum" idx="12"/>
          </p:nvPr>
        </p:nvSpPr>
        <p:spPr/>
        <p:txBody>
          <a:bodyPr/>
          <a:lstStyle/>
          <a:p>
            <a:fld id="{00000000-1234-1234-1234-123412341234}" type="slidenum">
              <a:rPr lang="en" smtClean="0"/>
              <a:pPr/>
              <a:t>3</a:t>
            </a:fld>
            <a:endParaRPr lang="en">
              <a:solidFill>
                <a:schemeClr val="dk2"/>
              </a:solidFill>
              <a:latin typeface="Arial"/>
              <a:ea typeface="Arial"/>
              <a:cs typeface="Arial"/>
              <a:sym typeface="Arial"/>
            </a:endParaRPr>
          </a:p>
        </p:txBody>
      </p:sp>
      <p:pic>
        <p:nvPicPr>
          <p:cNvPr id="11" name="Picture 10">
            <a:extLst>
              <a:ext uri="{FF2B5EF4-FFF2-40B4-BE49-F238E27FC236}">
                <a16:creationId xmlns:a16="http://schemas.microsoft.com/office/drawing/2014/main" id="{723E7F29-B6EF-B247-8C77-ACEF6A221C47}"/>
              </a:ext>
            </a:extLst>
          </p:cNvPr>
          <p:cNvPicPr>
            <a:picLocks noChangeAspect="1"/>
          </p:cNvPicPr>
          <p:nvPr/>
        </p:nvPicPr>
        <p:blipFill>
          <a:blip r:embed="rId3"/>
          <a:srcRect t="23700"/>
          <a:stretch>
            <a:fillRect/>
          </a:stretch>
        </p:blipFill>
        <p:spPr>
          <a:xfrm>
            <a:off x="570" y="980728"/>
            <a:ext cx="9143429" cy="5328592"/>
          </a:xfrm>
          <a:prstGeom prst="rect">
            <a:avLst/>
          </a:prstGeom>
          <a:noFill/>
          <a:ln w="12700">
            <a:noFill/>
          </a:ln>
        </p:spPr>
      </p:pic>
    </p:spTree>
    <p:extLst>
      <p:ext uri="{BB962C8B-B14F-4D97-AF65-F5344CB8AC3E}">
        <p14:creationId xmlns:p14="http://schemas.microsoft.com/office/powerpoint/2010/main" val="3814331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D2BE5-278A-472B-AF39-3233908C4433}"/>
              </a:ext>
            </a:extLst>
          </p:cNvPr>
          <p:cNvSpPr>
            <a:spLocks noGrp="1"/>
          </p:cNvSpPr>
          <p:nvPr>
            <p:ph type="title"/>
          </p:nvPr>
        </p:nvSpPr>
        <p:spPr>
          <a:xfrm>
            <a:off x="628650" y="833504"/>
            <a:ext cx="8047806" cy="1098482"/>
          </a:xfrm>
        </p:spPr>
        <p:txBody>
          <a:bodyPr/>
          <a:lstStyle/>
          <a:p>
            <a:r>
              <a:rPr lang="en-GB" sz="2400" b="1" i="1" dirty="0">
                <a:solidFill>
                  <a:schemeClr val="accent5"/>
                </a:solidFill>
              </a:rPr>
              <a:t>Closing gaps between policy &amp; implementation on the ground</a:t>
            </a:r>
            <a:endParaRPr lang="fr-FR" sz="2400" b="1" i="1" dirty="0">
              <a:solidFill>
                <a:schemeClr val="accent5"/>
              </a:solidFill>
            </a:endParaRPr>
          </a:p>
        </p:txBody>
      </p:sp>
      <p:graphicFrame>
        <p:nvGraphicFramePr>
          <p:cNvPr id="4" name="Content Placeholder 3">
            <a:extLst>
              <a:ext uri="{FF2B5EF4-FFF2-40B4-BE49-F238E27FC236}">
                <a16:creationId xmlns:a16="http://schemas.microsoft.com/office/drawing/2014/main" id="{51377B05-2A5D-48F3-87DB-A0E46D649130}"/>
              </a:ext>
            </a:extLst>
          </p:cNvPr>
          <p:cNvGraphicFramePr>
            <a:graphicFrameLocks noGrp="1"/>
          </p:cNvGraphicFramePr>
          <p:nvPr>
            <p:ph idx="1"/>
            <p:extLst>
              <p:ext uri="{D42A27DB-BD31-4B8C-83A1-F6EECF244321}">
                <p14:modId xmlns:p14="http://schemas.microsoft.com/office/powerpoint/2010/main" val="470663353"/>
              </p:ext>
            </p:extLst>
          </p:nvPr>
        </p:nvGraphicFramePr>
        <p:xfrm>
          <a:off x="683568" y="1656354"/>
          <a:ext cx="7148769" cy="4969986"/>
        </p:xfrm>
        <a:graphic>
          <a:graphicData uri="http://schemas.openxmlformats.org/drawingml/2006/table">
            <a:tbl>
              <a:tblPr firstRow="1" firstCol="1" bandRow="1">
                <a:tableStyleId>{FABFCF23-3B69-468F-B69F-88F6DE6A72F2}</a:tableStyleId>
              </a:tblPr>
              <a:tblGrid>
                <a:gridCol w="936104">
                  <a:extLst>
                    <a:ext uri="{9D8B030D-6E8A-4147-A177-3AD203B41FA5}">
                      <a16:colId xmlns:a16="http://schemas.microsoft.com/office/drawing/2014/main" val="4183521205"/>
                    </a:ext>
                  </a:extLst>
                </a:gridCol>
                <a:gridCol w="1080120">
                  <a:extLst>
                    <a:ext uri="{9D8B030D-6E8A-4147-A177-3AD203B41FA5}">
                      <a16:colId xmlns:a16="http://schemas.microsoft.com/office/drawing/2014/main" val="840480912"/>
                    </a:ext>
                  </a:extLst>
                </a:gridCol>
                <a:gridCol w="2650357">
                  <a:extLst>
                    <a:ext uri="{9D8B030D-6E8A-4147-A177-3AD203B41FA5}">
                      <a16:colId xmlns:a16="http://schemas.microsoft.com/office/drawing/2014/main" val="1464112344"/>
                    </a:ext>
                  </a:extLst>
                </a:gridCol>
                <a:gridCol w="2482188">
                  <a:extLst>
                    <a:ext uri="{9D8B030D-6E8A-4147-A177-3AD203B41FA5}">
                      <a16:colId xmlns:a16="http://schemas.microsoft.com/office/drawing/2014/main" val="3361345322"/>
                    </a:ext>
                  </a:extLst>
                </a:gridCol>
              </a:tblGrid>
              <a:tr h="980619">
                <a:tc>
                  <a:txBody>
                    <a:bodyPr/>
                    <a:lstStyle/>
                    <a:p>
                      <a:pPr algn="ctr">
                        <a:lnSpc>
                          <a:spcPct val="115000"/>
                        </a:lnSpc>
                      </a:pPr>
                      <a:r>
                        <a:rPr lang="en-GB" sz="1400" b="1" dirty="0">
                          <a:solidFill>
                            <a:schemeClr val="bg1"/>
                          </a:solidFill>
                          <a:effectLst/>
                        </a:rPr>
                        <a:t>Countries that reported the gaps</a:t>
                      </a:r>
                      <a:endParaRPr lang="en-GB" sz="1400"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just">
                        <a:lnSpc>
                          <a:spcPct val="115000"/>
                        </a:lnSpc>
                      </a:pPr>
                      <a:endParaRPr lang="en-GB" sz="1400"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r>
                        <a:rPr lang="en-GB" sz="1400" b="1" dirty="0">
                          <a:solidFill>
                            <a:schemeClr val="bg1"/>
                          </a:solidFill>
                          <a:effectLst/>
                        </a:rPr>
                        <a:t>Key gaps between policy and implementation on the ground</a:t>
                      </a:r>
                      <a:endParaRPr lang="en-GB" sz="1400"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r>
                        <a:rPr lang="en-GB" sz="1400" b="1" dirty="0">
                          <a:solidFill>
                            <a:schemeClr val="bg1"/>
                          </a:solidFill>
                          <a:effectLst/>
                        </a:rPr>
                        <a:t>Closing gaps between policy and implementation on the ground</a:t>
                      </a:r>
                      <a:endParaRPr lang="en-GB" sz="1400"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3783462437"/>
                  </a:ext>
                </a:extLst>
              </a:tr>
              <a:tr h="2548733">
                <a:tc>
                  <a:txBody>
                    <a:bodyPr/>
                    <a:lstStyle/>
                    <a:p>
                      <a:pPr>
                        <a:lnSpc>
                          <a:spcPct val="115000"/>
                        </a:lnSpc>
                      </a:pPr>
                      <a:r>
                        <a:rPr lang="en-GB" sz="1200" dirty="0">
                          <a:effectLst/>
                        </a:rPr>
                        <a:t>Cambodia, Peru, Senegal, South Africa</a:t>
                      </a:r>
                      <a:endParaRPr lang="en-GB" sz="14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l">
                        <a:lnSpc>
                          <a:spcPct val="115000"/>
                        </a:lnSpc>
                      </a:pPr>
                      <a:r>
                        <a:rPr lang="en-GB" sz="1400" b="1" dirty="0">
                          <a:effectLst/>
                        </a:rPr>
                        <a:t>Lack of clarity on green industry business and gender</a:t>
                      </a:r>
                      <a:endParaRPr lang="en-GB" sz="14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just">
                        <a:lnSpc>
                          <a:spcPct val="115000"/>
                        </a:lnSpc>
                        <a:buFont typeface="Arial" panose="020B0604020202020204" pitchFamily="34" charset="0"/>
                        <a:buChar char="•"/>
                      </a:pPr>
                      <a:r>
                        <a:rPr lang="en-GB" sz="1200" dirty="0">
                          <a:effectLst/>
                        </a:rPr>
                        <a:t>green industry has not been </a:t>
                      </a:r>
                      <a:r>
                        <a:rPr lang="en-GB" sz="1200" b="1" dirty="0">
                          <a:effectLst/>
                        </a:rPr>
                        <a:t>defined</a:t>
                      </a:r>
                      <a:r>
                        <a:rPr lang="en-GB" sz="1200" dirty="0">
                          <a:effectLst/>
                        </a:rPr>
                        <a:t>; </a:t>
                      </a:r>
                    </a:p>
                    <a:p>
                      <a:pPr marL="171450" marR="0" lvl="0" indent="-171450" algn="just" defTabSz="6858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GB" sz="1200" dirty="0">
                          <a:effectLst/>
                        </a:rPr>
                        <a:t>green industry, gender mainstreaming, women’s economic empowerment are </a:t>
                      </a:r>
                      <a:r>
                        <a:rPr lang="en-GB" sz="1200" b="1" dirty="0">
                          <a:effectLst/>
                        </a:rPr>
                        <a:t>new concepts </a:t>
                      </a:r>
                      <a:r>
                        <a:rPr lang="en-GB" sz="1200" dirty="0">
                          <a:effectLst/>
                        </a:rPr>
                        <a:t>to most people.</a:t>
                      </a:r>
                      <a:endParaRPr lang="en-GB" sz="1400" dirty="0">
                        <a:effectLst/>
                        <a:latin typeface="Times New Roman" panose="02020603050405020304" pitchFamily="18" charset="0"/>
                        <a:ea typeface="Times New Roman" panose="02020603050405020304" pitchFamily="18" charset="0"/>
                        <a:cs typeface="Basic Roman"/>
                      </a:endParaRPr>
                    </a:p>
                    <a:p>
                      <a:pPr marL="171450" indent="-171450" algn="just">
                        <a:lnSpc>
                          <a:spcPct val="115000"/>
                        </a:lnSpc>
                        <a:buFont typeface="Arial" panose="020B0604020202020204" pitchFamily="34" charset="0"/>
                        <a:buChar char="•"/>
                      </a:pPr>
                      <a:r>
                        <a:rPr lang="en-GB" sz="1200" b="1" dirty="0">
                          <a:effectLst/>
                        </a:rPr>
                        <a:t>lack of understanding </a:t>
                      </a:r>
                      <a:r>
                        <a:rPr lang="en-GB" sz="1200" dirty="0">
                          <a:effectLst/>
                        </a:rPr>
                        <a:t>about how the green concept fits in existing industry policy (e.g. SME policy);</a:t>
                      </a:r>
                    </a:p>
                    <a:p>
                      <a:pPr marL="171450" indent="-171450" algn="just">
                        <a:lnSpc>
                          <a:spcPct val="115000"/>
                        </a:lnSpc>
                        <a:buFont typeface="Arial" panose="020B0604020202020204" pitchFamily="34" charset="0"/>
                        <a:buChar char="•"/>
                      </a:pPr>
                      <a:r>
                        <a:rPr lang="en-GB" sz="1200" dirty="0">
                          <a:effectLst/>
                        </a:rPr>
                        <a:t> </a:t>
                      </a:r>
                      <a:r>
                        <a:rPr lang="en-GB" sz="1200" b="1" dirty="0">
                          <a:effectLst/>
                        </a:rPr>
                        <a:t>lack of public awareness </a:t>
                      </a:r>
                      <a:r>
                        <a:rPr lang="en-GB" sz="1200" dirty="0">
                          <a:effectLst/>
                        </a:rPr>
                        <a:t>about green industry;</a:t>
                      </a:r>
                    </a:p>
                    <a:p>
                      <a:pPr marL="171450" indent="-171450" algn="just">
                        <a:lnSpc>
                          <a:spcPct val="115000"/>
                        </a:lnSpc>
                        <a:buFont typeface="Arial" panose="020B0604020202020204" pitchFamily="34" charset="0"/>
                        <a:buChar char="•"/>
                      </a:pPr>
                      <a:r>
                        <a:rPr lang="en-GB" sz="1200" dirty="0">
                          <a:effectLst/>
                        </a:rPr>
                        <a:t> </a:t>
                      </a:r>
                      <a:r>
                        <a:rPr lang="en-GB" sz="1200" b="1" dirty="0">
                          <a:effectLst/>
                        </a:rPr>
                        <a:t>no policy/evidence to show </a:t>
                      </a:r>
                      <a:r>
                        <a:rPr lang="en-GB" sz="1200" dirty="0">
                          <a:effectLst/>
                        </a:rPr>
                        <a:t>how green growth will </a:t>
                      </a:r>
                      <a:r>
                        <a:rPr lang="en-GB" sz="1200" b="1" dirty="0">
                          <a:effectLst/>
                        </a:rPr>
                        <a:t>impact</a:t>
                      </a:r>
                      <a:r>
                        <a:rPr lang="en-GB" sz="1200" dirty="0">
                          <a:effectLst/>
                        </a:rPr>
                        <a:t> women entrepreneurs; </a:t>
                      </a:r>
                    </a:p>
                  </a:txBody>
                  <a:tcPr marL="54269" marR="54269" marT="0" marB="0"/>
                </a:tc>
                <a:tc>
                  <a:txBody>
                    <a:bodyPr/>
                    <a:lstStyle/>
                    <a:p>
                      <a:pPr marL="171450" indent="-171450" algn="l">
                        <a:lnSpc>
                          <a:spcPct val="115000"/>
                        </a:lnSpc>
                        <a:buFont typeface="Arial" panose="020B0604020202020204" pitchFamily="34" charset="0"/>
                        <a:buChar char="•"/>
                      </a:pPr>
                      <a:r>
                        <a:rPr lang="en-GB" sz="1200" b="1" dirty="0">
                          <a:effectLst/>
                        </a:rPr>
                        <a:t>better understanding of green industry business </a:t>
                      </a:r>
                      <a:r>
                        <a:rPr lang="en-GB" sz="1200" dirty="0">
                          <a:effectLst/>
                        </a:rPr>
                        <a:t>is needed e.g. incentives available for women to enter green business;</a:t>
                      </a:r>
                    </a:p>
                    <a:p>
                      <a:pPr marL="171450" indent="-171450" algn="l">
                        <a:lnSpc>
                          <a:spcPct val="115000"/>
                        </a:lnSpc>
                        <a:buFont typeface="Arial" panose="020B0604020202020204" pitchFamily="34" charset="0"/>
                        <a:buChar char="•"/>
                      </a:pPr>
                      <a:r>
                        <a:rPr lang="en-GB" sz="1200" dirty="0">
                          <a:effectLst/>
                        </a:rPr>
                        <a:t> </a:t>
                      </a:r>
                      <a:r>
                        <a:rPr lang="en-GB" sz="1200" b="1" dirty="0">
                          <a:effectLst/>
                        </a:rPr>
                        <a:t>public awareness </a:t>
                      </a:r>
                      <a:r>
                        <a:rPr lang="en-GB" sz="1200" dirty="0">
                          <a:effectLst/>
                        </a:rPr>
                        <a:t>raising about green industry through; training/campaign/TVET/information sharing, primarily focusing on small scale women entrepreneurs; </a:t>
                      </a:r>
                    </a:p>
                    <a:p>
                      <a:pPr marL="171450" indent="-171450" algn="l">
                        <a:lnSpc>
                          <a:spcPct val="115000"/>
                        </a:lnSpc>
                        <a:buFont typeface="Arial" panose="020B0604020202020204" pitchFamily="34" charset="0"/>
                        <a:buChar char="•"/>
                      </a:pPr>
                      <a:r>
                        <a:rPr lang="en-GB" sz="1200" dirty="0">
                          <a:effectLst/>
                        </a:rPr>
                        <a:t>providing </a:t>
                      </a:r>
                      <a:r>
                        <a:rPr lang="en-GB" sz="1200" b="1" dirty="0">
                          <a:effectLst/>
                        </a:rPr>
                        <a:t>information</a:t>
                      </a:r>
                      <a:r>
                        <a:rPr lang="en-GB" sz="1200" dirty="0">
                          <a:effectLst/>
                        </a:rPr>
                        <a:t> sessions in order to introduce the concept of “green industry.”</a:t>
                      </a:r>
                      <a:endParaRPr lang="en-GB" sz="1400" dirty="0">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640846607"/>
                  </a:ext>
                </a:extLst>
              </a:tr>
              <a:tr h="1267630">
                <a:tc>
                  <a:txBody>
                    <a:bodyPr/>
                    <a:lstStyle/>
                    <a:p>
                      <a:pPr algn="just">
                        <a:lnSpc>
                          <a:spcPct val="115000"/>
                        </a:lnSpc>
                      </a:pPr>
                      <a:r>
                        <a:rPr lang="en-GB" sz="1200" dirty="0">
                          <a:effectLst/>
                        </a:rPr>
                        <a:t>Peru, Senegal, South Africa</a:t>
                      </a:r>
                      <a:endParaRPr lang="en-GB" sz="14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l">
                        <a:lnSpc>
                          <a:spcPct val="115000"/>
                        </a:lnSpc>
                      </a:pPr>
                      <a:r>
                        <a:rPr lang="en-GB" sz="1400" b="1" dirty="0">
                          <a:effectLst/>
                        </a:rPr>
                        <a:t>Few programmes targeting women</a:t>
                      </a:r>
                      <a:endParaRPr lang="en-GB" sz="14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l">
                        <a:lnSpc>
                          <a:spcPct val="115000"/>
                        </a:lnSpc>
                        <a:buFont typeface="Arial" panose="020B0604020202020204" pitchFamily="34" charset="0"/>
                        <a:buChar char="•"/>
                      </a:pPr>
                      <a:r>
                        <a:rPr lang="en-GB" sz="1200" dirty="0">
                          <a:effectLst/>
                        </a:rPr>
                        <a:t>although</a:t>
                      </a:r>
                      <a:r>
                        <a:rPr lang="en-GB" sz="1200" b="1" dirty="0">
                          <a:effectLst/>
                        </a:rPr>
                        <a:t> </a:t>
                      </a:r>
                      <a:r>
                        <a:rPr lang="en-GB" sz="1200" dirty="0">
                          <a:effectLst/>
                        </a:rPr>
                        <a:t>these types of programmes are often more effective than “gender-neutral” programmes. </a:t>
                      </a:r>
                    </a:p>
                    <a:p>
                      <a:pPr marL="171450" indent="-171450" algn="l">
                        <a:lnSpc>
                          <a:spcPct val="115000"/>
                        </a:lnSpc>
                        <a:buFont typeface="Arial" panose="020B0604020202020204" pitchFamily="34" charset="0"/>
                        <a:buChar char="•"/>
                      </a:pPr>
                      <a:r>
                        <a:rPr lang="en-GB" sz="1200" dirty="0">
                          <a:effectLst/>
                        </a:rPr>
                        <a:t>juxtaposition of customary law with formal legislation (specifically with regards to land rights for women).</a:t>
                      </a:r>
                      <a:endParaRPr lang="en-GB" sz="14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l">
                        <a:lnSpc>
                          <a:spcPct val="115000"/>
                        </a:lnSpc>
                        <a:buFont typeface="Arial" panose="020B0604020202020204" pitchFamily="34" charset="0"/>
                        <a:buChar char="•"/>
                      </a:pPr>
                      <a:r>
                        <a:rPr lang="en-GB" sz="1200" dirty="0">
                          <a:effectLst/>
                        </a:rPr>
                        <a:t>generate more </a:t>
                      </a:r>
                      <a:r>
                        <a:rPr lang="en-GB" sz="1200" b="1" dirty="0">
                          <a:effectLst/>
                        </a:rPr>
                        <a:t>awareness</a:t>
                      </a:r>
                      <a:r>
                        <a:rPr lang="en-GB" sz="1200" dirty="0">
                          <a:effectLst/>
                        </a:rPr>
                        <a:t> about the benefits of gender equality and women´s inclusion;</a:t>
                      </a:r>
                    </a:p>
                    <a:p>
                      <a:pPr marL="171450" indent="-171450" algn="l">
                        <a:lnSpc>
                          <a:spcPct val="115000"/>
                        </a:lnSpc>
                        <a:buFont typeface="Arial" panose="020B0604020202020204" pitchFamily="34" charset="0"/>
                        <a:buChar char="•"/>
                      </a:pPr>
                      <a:r>
                        <a:rPr lang="en-GB" sz="1200" dirty="0">
                          <a:effectLst/>
                        </a:rPr>
                        <a:t>improve </a:t>
                      </a:r>
                      <a:r>
                        <a:rPr lang="en-GB" sz="1200" b="1" dirty="0">
                          <a:effectLst/>
                        </a:rPr>
                        <a:t>the knowledge and capacities of policymakers</a:t>
                      </a:r>
                      <a:r>
                        <a:rPr lang="en-GB" sz="1200" dirty="0">
                          <a:effectLst/>
                        </a:rPr>
                        <a:t> in terms of gender mainstreaming.</a:t>
                      </a:r>
                      <a:endParaRPr lang="en-GB" sz="1400" dirty="0">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2515736688"/>
                  </a:ext>
                </a:extLst>
              </a:tr>
            </a:tbl>
          </a:graphicData>
        </a:graphic>
      </p:graphicFrame>
    </p:spTree>
    <p:extLst>
      <p:ext uri="{BB962C8B-B14F-4D97-AF65-F5344CB8AC3E}">
        <p14:creationId xmlns:p14="http://schemas.microsoft.com/office/powerpoint/2010/main" val="3125240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D2BE5-278A-472B-AF39-3233908C4433}"/>
              </a:ext>
            </a:extLst>
          </p:cNvPr>
          <p:cNvSpPr>
            <a:spLocks noGrp="1"/>
          </p:cNvSpPr>
          <p:nvPr>
            <p:ph type="title"/>
          </p:nvPr>
        </p:nvSpPr>
        <p:spPr>
          <a:xfrm>
            <a:off x="620104" y="1052736"/>
            <a:ext cx="8029803" cy="1098482"/>
          </a:xfrm>
        </p:spPr>
        <p:txBody>
          <a:bodyPr/>
          <a:lstStyle/>
          <a:p>
            <a:r>
              <a:rPr lang="en-GB" sz="2400" b="1" i="1" dirty="0">
                <a:solidFill>
                  <a:schemeClr val="accent5"/>
                </a:solidFill>
              </a:rPr>
              <a:t>Closing gaps between policy &amp; implementation on the ground</a:t>
            </a:r>
            <a:endParaRPr lang="fr-FR" sz="2400" b="1" i="1" dirty="0">
              <a:solidFill>
                <a:schemeClr val="accent5"/>
              </a:solidFill>
            </a:endParaRPr>
          </a:p>
        </p:txBody>
      </p:sp>
      <p:graphicFrame>
        <p:nvGraphicFramePr>
          <p:cNvPr id="4" name="Content Placeholder 3">
            <a:extLst>
              <a:ext uri="{FF2B5EF4-FFF2-40B4-BE49-F238E27FC236}">
                <a16:creationId xmlns:a16="http://schemas.microsoft.com/office/drawing/2014/main" id="{51377B05-2A5D-48F3-87DB-A0E46D649130}"/>
              </a:ext>
            </a:extLst>
          </p:cNvPr>
          <p:cNvGraphicFramePr>
            <a:graphicFrameLocks noGrp="1"/>
          </p:cNvGraphicFramePr>
          <p:nvPr>
            <p:ph idx="1"/>
            <p:extLst>
              <p:ext uri="{D42A27DB-BD31-4B8C-83A1-F6EECF244321}">
                <p14:modId xmlns:p14="http://schemas.microsoft.com/office/powerpoint/2010/main" val="4059507094"/>
              </p:ext>
            </p:extLst>
          </p:nvPr>
        </p:nvGraphicFramePr>
        <p:xfrm>
          <a:off x="481923" y="1772816"/>
          <a:ext cx="8167984" cy="4343682"/>
        </p:xfrm>
        <a:graphic>
          <a:graphicData uri="http://schemas.openxmlformats.org/drawingml/2006/table">
            <a:tbl>
              <a:tblPr firstRow="1" firstCol="1" bandRow="1">
                <a:tableStyleId>{FABFCF23-3B69-468F-B69F-88F6DE6A72F2}</a:tableStyleId>
              </a:tblPr>
              <a:tblGrid>
                <a:gridCol w="1127259">
                  <a:extLst>
                    <a:ext uri="{9D8B030D-6E8A-4147-A177-3AD203B41FA5}">
                      <a16:colId xmlns:a16="http://schemas.microsoft.com/office/drawing/2014/main" val="433995588"/>
                    </a:ext>
                  </a:extLst>
                </a:gridCol>
                <a:gridCol w="1284348">
                  <a:extLst>
                    <a:ext uri="{9D8B030D-6E8A-4147-A177-3AD203B41FA5}">
                      <a16:colId xmlns:a16="http://schemas.microsoft.com/office/drawing/2014/main" val="9216023"/>
                    </a:ext>
                  </a:extLst>
                </a:gridCol>
                <a:gridCol w="2090059">
                  <a:extLst>
                    <a:ext uri="{9D8B030D-6E8A-4147-A177-3AD203B41FA5}">
                      <a16:colId xmlns:a16="http://schemas.microsoft.com/office/drawing/2014/main" val="1464112344"/>
                    </a:ext>
                  </a:extLst>
                </a:gridCol>
                <a:gridCol w="3666318">
                  <a:extLst>
                    <a:ext uri="{9D8B030D-6E8A-4147-A177-3AD203B41FA5}">
                      <a16:colId xmlns:a16="http://schemas.microsoft.com/office/drawing/2014/main" val="3361345322"/>
                    </a:ext>
                  </a:extLst>
                </a:gridCol>
              </a:tblGrid>
              <a:tr h="641898">
                <a:tc>
                  <a:txBody>
                    <a:bodyPr/>
                    <a:lstStyle/>
                    <a:p>
                      <a:pPr algn="ctr">
                        <a:lnSpc>
                          <a:spcPct val="115000"/>
                        </a:lnSpc>
                      </a:pPr>
                      <a:r>
                        <a:rPr lang="en-GB" sz="1200" b="1" dirty="0">
                          <a:solidFill>
                            <a:schemeClr val="bg1"/>
                          </a:solidFill>
                          <a:effectLst/>
                        </a:rPr>
                        <a:t>Countries that reported the gaps</a:t>
                      </a: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r>
                        <a:rPr lang="en-GB" sz="1200" b="1" dirty="0">
                          <a:solidFill>
                            <a:schemeClr val="bg1"/>
                          </a:solidFill>
                          <a:effectLst/>
                        </a:rPr>
                        <a:t>Key gaps between policy and implementation on the ground</a:t>
                      </a: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r>
                        <a:rPr lang="en-GB" sz="1200" b="1" dirty="0">
                          <a:solidFill>
                            <a:schemeClr val="bg1"/>
                          </a:solidFill>
                          <a:effectLst/>
                        </a:rPr>
                        <a:t>Closing gaps between policy and implementation on the ground</a:t>
                      </a: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3783462437"/>
                  </a:ext>
                </a:extLst>
              </a:tr>
              <a:tr h="3701784">
                <a:tc>
                  <a:txBody>
                    <a:bodyPr/>
                    <a:lstStyle/>
                    <a:p>
                      <a:pPr>
                        <a:lnSpc>
                          <a:spcPct val="115000"/>
                        </a:lnSpc>
                      </a:pPr>
                      <a:r>
                        <a:rPr lang="en-GB" sz="1200" dirty="0">
                          <a:effectLst/>
                        </a:rPr>
                        <a:t>Cambodia, Peru, Senegal, South Africa</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l">
                        <a:lnSpc>
                          <a:spcPct val="115000"/>
                        </a:lnSpc>
                      </a:pPr>
                      <a:r>
                        <a:rPr lang="en-GB" sz="1200" b="1" dirty="0">
                          <a:effectLst/>
                        </a:rPr>
                        <a:t>Gap in implementation</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just">
                        <a:lnSpc>
                          <a:spcPct val="115000"/>
                        </a:lnSpc>
                        <a:buFont typeface="Arial" panose="020B0604020202020204" pitchFamily="34" charset="0"/>
                        <a:buChar char="•"/>
                      </a:pPr>
                      <a:r>
                        <a:rPr lang="en-GB" sz="1200" dirty="0">
                          <a:effectLst/>
                        </a:rPr>
                        <a:t>policies are there on paper, but the </a:t>
                      </a:r>
                      <a:r>
                        <a:rPr lang="en-GB" sz="1200" b="1" dirty="0">
                          <a:effectLst/>
                        </a:rPr>
                        <a:t>implementation is limited;</a:t>
                      </a:r>
                    </a:p>
                    <a:p>
                      <a:pPr marL="171450" indent="-171450" algn="just">
                        <a:lnSpc>
                          <a:spcPct val="115000"/>
                        </a:lnSpc>
                        <a:buFont typeface="Arial" panose="020B0604020202020204" pitchFamily="34" charset="0"/>
                        <a:buChar char="•"/>
                      </a:pPr>
                      <a:r>
                        <a:rPr lang="en-GB" sz="1200" dirty="0">
                          <a:effectLst/>
                        </a:rPr>
                        <a:t>law projects are often approved but </a:t>
                      </a:r>
                      <a:r>
                        <a:rPr lang="en-GB" sz="1200" b="1" dirty="0">
                          <a:effectLst/>
                        </a:rPr>
                        <a:t>take too long </a:t>
                      </a:r>
                      <a:r>
                        <a:rPr lang="en-GB" sz="1200" dirty="0">
                          <a:effectLst/>
                        </a:rPr>
                        <a:t>to become laws</a:t>
                      </a:r>
                      <a:r>
                        <a:rPr lang="en-GB" sz="1200" b="1" dirty="0">
                          <a:effectLst/>
                        </a:rPr>
                        <a:t> </a:t>
                      </a:r>
                      <a:r>
                        <a:rPr lang="en-GB" sz="1200" dirty="0">
                          <a:effectLst/>
                        </a:rPr>
                        <a:t>and even longer to be translated into specific plans;</a:t>
                      </a:r>
                    </a:p>
                    <a:p>
                      <a:pPr marL="171450" indent="-171450" algn="just">
                        <a:lnSpc>
                          <a:spcPct val="115000"/>
                        </a:lnSpc>
                        <a:buFont typeface="Arial" panose="020B0604020202020204" pitchFamily="34" charset="0"/>
                        <a:buChar char="•"/>
                      </a:pPr>
                      <a:r>
                        <a:rPr lang="en-GB" sz="1200" dirty="0">
                          <a:effectLst/>
                        </a:rPr>
                        <a:t>laws often </a:t>
                      </a:r>
                      <a:r>
                        <a:rPr lang="en-GB" sz="1200" b="1" dirty="0">
                          <a:effectLst/>
                        </a:rPr>
                        <a:t>lack specific guidelines;</a:t>
                      </a:r>
                      <a:endParaRPr lang="en-GB" sz="1200" b="1"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just">
                        <a:lnSpc>
                          <a:spcPct val="115000"/>
                        </a:lnSpc>
                        <a:buFont typeface="Arial" panose="020B0604020202020204" pitchFamily="34" charset="0"/>
                        <a:buChar char="•"/>
                      </a:pPr>
                      <a:r>
                        <a:rPr lang="en-GB" sz="1200" dirty="0">
                          <a:effectLst/>
                        </a:rPr>
                        <a:t>As well as developing new policies, existing policies should be </a:t>
                      </a:r>
                      <a:r>
                        <a:rPr lang="en-GB" sz="1200" b="1" dirty="0">
                          <a:effectLst/>
                        </a:rPr>
                        <a:t>implemented more effectively</a:t>
                      </a:r>
                      <a:r>
                        <a:rPr lang="en-GB" sz="1200" dirty="0">
                          <a:effectLst/>
                        </a:rPr>
                        <a:t>. </a:t>
                      </a:r>
                    </a:p>
                    <a:p>
                      <a:pPr marL="171450" indent="-171450" algn="just">
                        <a:lnSpc>
                          <a:spcPct val="115000"/>
                        </a:lnSpc>
                        <a:buFont typeface="Arial" panose="020B0604020202020204" pitchFamily="34" charset="0"/>
                        <a:buChar char="•"/>
                      </a:pPr>
                      <a:r>
                        <a:rPr lang="en-GB" sz="1200" dirty="0">
                          <a:effectLst/>
                        </a:rPr>
                        <a:t>Need for </a:t>
                      </a:r>
                      <a:r>
                        <a:rPr lang="en-GB" sz="1200" b="1" dirty="0">
                          <a:effectLst/>
                        </a:rPr>
                        <a:t>cooperation</a:t>
                      </a:r>
                      <a:r>
                        <a:rPr lang="en-GB" sz="1200" dirty="0">
                          <a:effectLst/>
                        </a:rPr>
                        <a:t> across different government ministries to ensure relevant green industry initiatives are consistently gender mainstreamed;</a:t>
                      </a:r>
                    </a:p>
                    <a:p>
                      <a:pPr marL="171450" indent="-171450" algn="just">
                        <a:lnSpc>
                          <a:spcPct val="115000"/>
                        </a:lnSpc>
                        <a:buFont typeface="Arial" panose="020B0604020202020204" pitchFamily="34" charset="0"/>
                        <a:buChar char="•"/>
                      </a:pPr>
                      <a:r>
                        <a:rPr lang="en-GB" sz="1200" dirty="0">
                          <a:effectLst/>
                        </a:rPr>
                        <a:t> Local government institutions (for instance municipalities) responsible for executing “green” laws should be </a:t>
                      </a:r>
                      <a:r>
                        <a:rPr lang="en-GB" sz="1200" b="1" dirty="0">
                          <a:effectLst/>
                        </a:rPr>
                        <a:t>trained</a:t>
                      </a:r>
                      <a:r>
                        <a:rPr lang="en-GB" sz="1200" dirty="0">
                          <a:effectLst/>
                        </a:rPr>
                        <a:t>; </a:t>
                      </a:r>
                    </a:p>
                    <a:p>
                      <a:pPr marL="171450" indent="-171450" algn="just">
                        <a:lnSpc>
                          <a:spcPct val="115000"/>
                        </a:lnSpc>
                        <a:buFont typeface="Arial" panose="020B0604020202020204" pitchFamily="34" charset="0"/>
                        <a:buChar char="•"/>
                      </a:pPr>
                      <a:r>
                        <a:rPr lang="en-GB" sz="1200" dirty="0">
                          <a:effectLst/>
                        </a:rPr>
                        <a:t>successful women entrepreneurs in green industry should be encouraged to be ambassadors/role models sharing their experience to create snowball effects; </a:t>
                      </a:r>
                    </a:p>
                    <a:p>
                      <a:pPr marL="171450" indent="-171450" algn="just">
                        <a:lnSpc>
                          <a:spcPct val="115000"/>
                        </a:lnSpc>
                        <a:buFont typeface="Arial" panose="020B0604020202020204" pitchFamily="34" charset="0"/>
                        <a:buChar char="•"/>
                      </a:pPr>
                      <a:r>
                        <a:rPr lang="en-GB" sz="1200" b="1" dirty="0">
                          <a:effectLst/>
                        </a:rPr>
                        <a:t>barriers and challenges </a:t>
                      </a:r>
                      <a:r>
                        <a:rPr lang="en-GB" sz="1200" dirty="0">
                          <a:effectLst/>
                        </a:rPr>
                        <a:t>to women entrepreneurs at all levels should be identified e.g. from entrepreneurs (big, medium and small) to professionals; </a:t>
                      </a:r>
                    </a:p>
                    <a:p>
                      <a:pPr marL="171450" indent="-171450" algn="just">
                        <a:lnSpc>
                          <a:spcPct val="115000"/>
                        </a:lnSpc>
                        <a:buFont typeface="Arial" panose="020B0604020202020204" pitchFamily="34" charset="0"/>
                        <a:buChar char="•"/>
                      </a:pPr>
                      <a:r>
                        <a:rPr lang="en-GB" sz="1200" dirty="0">
                          <a:effectLst/>
                        </a:rPr>
                        <a:t>ease the process of </a:t>
                      </a:r>
                      <a:r>
                        <a:rPr lang="en-GB" sz="1200" b="1" dirty="0">
                          <a:effectLst/>
                        </a:rPr>
                        <a:t>business registration </a:t>
                      </a:r>
                      <a:r>
                        <a:rPr lang="en-GB" sz="1200" dirty="0">
                          <a:effectLst/>
                        </a:rPr>
                        <a:t>(irrespective of big/small scale business OR man/woman); </a:t>
                      </a:r>
                    </a:p>
                    <a:p>
                      <a:pPr marL="171450" indent="-171450" algn="just">
                        <a:lnSpc>
                          <a:spcPct val="115000"/>
                        </a:lnSpc>
                        <a:buFont typeface="Arial" panose="020B0604020202020204" pitchFamily="34" charset="0"/>
                        <a:buChar char="•"/>
                      </a:pPr>
                      <a:r>
                        <a:rPr lang="en-GB" sz="1200" b="1" dirty="0">
                          <a:effectLst/>
                        </a:rPr>
                        <a:t>involvement of men </a:t>
                      </a:r>
                      <a:r>
                        <a:rPr lang="en-GB" sz="1200" dirty="0">
                          <a:effectLst/>
                        </a:rPr>
                        <a:t>in gender mainstreaming</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927059034"/>
                  </a:ext>
                </a:extLst>
              </a:tr>
            </a:tbl>
          </a:graphicData>
        </a:graphic>
      </p:graphicFrame>
    </p:spTree>
    <p:extLst>
      <p:ext uri="{BB962C8B-B14F-4D97-AF65-F5344CB8AC3E}">
        <p14:creationId xmlns:p14="http://schemas.microsoft.com/office/powerpoint/2010/main" val="3421094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D2BE5-278A-472B-AF39-3233908C4433}"/>
              </a:ext>
            </a:extLst>
          </p:cNvPr>
          <p:cNvSpPr>
            <a:spLocks noGrp="1"/>
          </p:cNvSpPr>
          <p:nvPr>
            <p:ph type="title"/>
          </p:nvPr>
        </p:nvSpPr>
        <p:spPr>
          <a:xfrm>
            <a:off x="620105" y="1052736"/>
            <a:ext cx="8029804" cy="1098482"/>
          </a:xfrm>
        </p:spPr>
        <p:txBody>
          <a:bodyPr/>
          <a:lstStyle/>
          <a:p>
            <a:r>
              <a:rPr lang="en-GB" sz="2400" b="1" i="1" dirty="0">
                <a:solidFill>
                  <a:schemeClr val="accent5"/>
                </a:solidFill>
              </a:rPr>
              <a:t>Closing gaps between policy &amp; implementation on the ground</a:t>
            </a:r>
            <a:endParaRPr lang="fr-FR" sz="2400" b="1" i="1" dirty="0">
              <a:solidFill>
                <a:schemeClr val="accent5"/>
              </a:solidFill>
            </a:endParaRPr>
          </a:p>
        </p:txBody>
      </p:sp>
      <p:graphicFrame>
        <p:nvGraphicFramePr>
          <p:cNvPr id="4" name="Content Placeholder 3">
            <a:extLst>
              <a:ext uri="{FF2B5EF4-FFF2-40B4-BE49-F238E27FC236}">
                <a16:creationId xmlns:a16="http://schemas.microsoft.com/office/drawing/2014/main" id="{51377B05-2A5D-48F3-87DB-A0E46D649130}"/>
              </a:ext>
            </a:extLst>
          </p:cNvPr>
          <p:cNvGraphicFramePr>
            <a:graphicFrameLocks noGrp="1"/>
          </p:cNvGraphicFramePr>
          <p:nvPr>
            <p:ph idx="1"/>
            <p:extLst>
              <p:ext uri="{D42A27DB-BD31-4B8C-83A1-F6EECF244321}">
                <p14:modId xmlns:p14="http://schemas.microsoft.com/office/powerpoint/2010/main" val="4062810"/>
              </p:ext>
            </p:extLst>
          </p:nvPr>
        </p:nvGraphicFramePr>
        <p:xfrm>
          <a:off x="539552" y="2348880"/>
          <a:ext cx="7677294" cy="3356933"/>
        </p:xfrm>
        <a:graphic>
          <a:graphicData uri="http://schemas.openxmlformats.org/drawingml/2006/table">
            <a:tbl>
              <a:tblPr firstRow="1" firstCol="1" bandRow="1">
                <a:tableStyleId>{FABFCF23-3B69-468F-B69F-88F6DE6A72F2}</a:tableStyleId>
              </a:tblPr>
              <a:tblGrid>
                <a:gridCol w="759590">
                  <a:extLst>
                    <a:ext uri="{9D8B030D-6E8A-4147-A177-3AD203B41FA5}">
                      <a16:colId xmlns:a16="http://schemas.microsoft.com/office/drawing/2014/main" val="1444870340"/>
                    </a:ext>
                  </a:extLst>
                </a:gridCol>
                <a:gridCol w="896594">
                  <a:extLst>
                    <a:ext uri="{9D8B030D-6E8A-4147-A177-3AD203B41FA5}">
                      <a16:colId xmlns:a16="http://schemas.microsoft.com/office/drawing/2014/main" val="9216023"/>
                    </a:ext>
                  </a:extLst>
                </a:gridCol>
                <a:gridCol w="2088622">
                  <a:extLst>
                    <a:ext uri="{9D8B030D-6E8A-4147-A177-3AD203B41FA5}">
                      <a16:colId xmlns:a16="http://schemas.microsoft.com/office/drawing/2014/main" val="1464112344"/>
                    </a:ext>
                  </a:extLst>
                </a:gridCol>
                <a:gridCol w="3932488">
                  <a:extLst>
                    <a:ext uri="{9D8B030D-6E8A-4147-A177-3AD203B41FA5}">
                      <a16:colId xmlns:a16="http://schemas.microsoft.com/office/drawing/2014/main" val="3361345322"/>
                    </a:ext>
                  </a:extLst>
                </a:gridCol>
              </a:tblGrid>
              <a:tr h="859731">
                <a:tc>
                  <a:txBody>
                    <a:bodyPr/>
                    <a:lstStyle/>
                    <a:p>
                      <a:pPr algn="ctr">
                        <a:lnSpc>
                          <a:spcPct val="115000"/>
                        </a:lnSpc>
                      </a:pPr>
                      <a:r>
                        <a:rPr lang="en-GB" sz="1200" b="1" dirty="0">
                          <a:solidFill>
                            <a:schemeClr val="bg1"/>
                          </a:solidFill>
                          <a:effectLst/>
                        </a:rPr>
                        <a:t>Countries that reported the gaps</a:t>
                      </a: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r>
                        <a:rPr lang="en-GB" sz="1200" b="1" dirty="0">
                          <a:solidFill>
                            <a:schemeClr val="bg1"/>
                          </a:solidFill>
                          <a:effectLst/>
                        </a:rPr>
                        <a:t>Key gaps between policy and implementation on the ground</a:t>
                      </a: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ctr">
                        <a:lnSpc>
                          <a:spcPct val="115000"/>
                        </a:lnSpc>
                      </a:pPr>
                      <a:r>
                        <a:rPr lang="en-GB" sz="1200" b="1" dirty="0">
                          <a:solidFill>
                            <a:schemeClr val="bg1"/>
                          </a:solidFill>
                          <a:effectLst/>
                        </a:rPr>
                        <a:t>Closing gaps between policy and implementation on the ground</a:t>
                      </a:r>
                      <a:endParaRPr lang="en-GB" sz="1200" b="1" dirty="0">
                        <a:solidFill>
                          <a:schemeClr val="bg1"/>
                        </a:solidFill>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3783462437"/>
                  </a:ext>
                </a:extLst>
              </a:tr>
              <a:tr h="1237590">
                <a:tc>
                  <a:txBody>
                    <a:bodyPr/>
                    <a:lstStyle/>
                    <a:p>
                      <a:pPr algn="just">
                        <a:lnSpc>
                          <a:spcPct val="115000"/>
                        </a:lnSpc>
                      </a:pPr>
                      <a:r>
                        <a:rPr lang="en-GB" sz="1200" dirty="0">
                          <a:effectLst/>
                        </a:rPr>
                        <a:t>Cambodia</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l">
                        <a:lnSpc>
                          <a:spcPct val="115000"/>
                        </a:lnSpc>
                      </a:pPr>
                      <a:r>
                        <a:rPr lang="en-GB" sz="1200" b="1" dirty="0">
                          <a:effectLst/>
                        </a:rPr>
                        <a:t>Lack of monitoring system</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just">
                        <a:lnSpc>
                          <a:spcPct val="115000"/>
                        </a:lnSpc>
                        <a:buFont typeface="Arial" panose="020B0604020202020204" pitchFamily="34" charset="0"/>
                        <a:buChar char="•"/>
                      </a:pPr>
                      <a:r>
                        <a:rPr lang="en-GB" sz="1200" dirty="0">
                          <a:effectLst/>
                        </a:rPr>
                        <a:t>for example, in Cambodia, the Ministry of Women’s Affairs (</a:t>
                      </a:r>
                      <a:r>
                        <a:rPr lang="en-GB" sz="1200" dirty="0" err="1">
                          <a:effectLst/>
                        </a:rPr>
                        <a:t>MoWA</a:t>
                      </a:r>
                      <a:r>
                        <a:rPr lang="en-GB" sz="1200" dirty="0">
                          <a:effectLst/>
                        </a:rPr>
                        <a:t>) does not have any </a:t>
                      </a:r>
                      <a:r>
                        <a:rPr lang="en-GB" sz="1200" b="1" dirty="0">
                          <a:effectLst/>
                        </a:rPr>
                        <a:t>monitoring</a:t>
                      </a:r>
                      <a:r>
                        <a:rPr lang="en-GB" sz="1200" dirty="0">
                          <a:effectLst/>
                        </a:rPr>
                        <a:t> mechanism to see whether the policies are really benefitting the entrepreneurs.</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just">
                        <a:lnSpc>
                          <a:spcPct val="115000"/>
                        </a:lnSpc>
                        <a:buFont typeface="Arial" panose="020B0604020202020204" pitchFamily="34" charset="0"/>
                        <a:buChar char="•"/>
                      </a:pPr>
                      <a:r>
                        <a:rPr lang="en-GB" sz="1200" dirty="0">
                          <a:effectLst/>
                        </a:rPr>
                        <a:t>need for nationally representative </a:t>
                      </a:r>
                      <a:r>
                        <a:rPr lang="en-GB" sz="1200" b="1" dirty="0">
                          <a:effectLst/>
                        </a:rPr>
                        <a:t>data</a:t>
                      </a:r>
                      <a:r>
                        <a:rPr lang="en-GB" sz="1200" dirty="0">
                          <a:effectLst/>
                        </a:rPr>
                        <a:t> and research to show how green growth will impact women entrepreneurs;</a:t>
                      </a:r>
                    </a:p>
                    <a:p>
                      <a:pPr marL="171450" indent="-171450" algn="just">
                        <a:lnSpc>
                          <a:spcPct val="115000"/>
                        </a:lnSpc>
                        <a:buFont typeface="Arial" panose="020B0604020202020204" pitchFamily="34" charset="0"/>
                        <a:buChar char="•"/>
                      </a:pPr>
                      <a:r>
                        <a:rPr lang="en-GB" sz="1200" dirty="0">
                          <a:effectLst/>
                        </a:rPr>
                        <a:t>Need for a </a:t>
                      </a:r>
                      <a:r>
                        <a:rPr lang="en-GB" sz="1200" b="1" dirty="0">
                          <a:effectLst/>
                        </a:rPr>
                        <a:t>monitoring mechanism </a:t>
                      </a:r>
                      <a:r>
                        <a:rPr lang="en-GB" sz="1200" dirty="0">
                          <a:effectLst/>
                        </a:rPr>
                        <a:t>to ensure gender representativeness in design, methodology and structurally is also needed;</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1182014366"/>
                  </a:ext>
                </a:extLst>
              </a:tr>
              <a:tr h="422960">
                <a:tc>
                  <a:txBody>
                    <a:bodyPr/>
                    <a:lstStyle/>
                    <a:p>
                      <a:pPr algn="just">
                        <a:lnSpc>
                          <a:spcPct val="115000"/>
                        </a:lnSpc>
                      </a:pPr>
                      <a:r>
                        <a:rPr lang="en-GB" sz="1200" dirty="0">
                          <a:effectLst/>
                        </a:rPr>
                        <a:t>Cambodia, Senegal</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algn="l">
                        <a:lnSpc>
                          <a:spcPct val="115000"/>
                        </a:lnSpc>
                      </a:pPr>
                      <a:r>
                        <a:rPr lang="en-GB" sz="1200" b="1" dirty="0">
                          <a:effectLst/>
                        </a:rPr>
                        <a:t>Budget constraints</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just">
                        <a:lnSpc>
                          <a:spcPct val="115000"/>
                        </a:lnSpc>
                        <a:buFont typeface="Arial" panose="020B0604020202020204" pitchFamily="34" charset="0"/>
                        <a:buChar char="•"/>
                      </a:pPr>
                      <a:r>
                        <a:rPr lang="en-GB" sz="1200" dirty="0">
                          <a:effectLst/>
                        </a:rPr>
                        <a:t>government has </a:t>
                      </a:r>
                      <a:r>
                        <a:rPr lang="en-GB" sz="1200" b="1" dirty="0">
                          <a:effectLst/>
                        </a:rPr>
                        <a:t>budget</a:t>
                      </a:r>
                      <a:r>
                        <a:rPr lang="en-GB" sz="1200" dirty="0">
                          <a:effectLst/>
                        </a:rPr>
                        <a:t> constraints in full implementation of the policies.</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tc>
                  <a:txBody>
                    <a:bodyPr/>
                    <a:lstStyle/>
                    <a:p>
                      <a:pPr marL="171450" indent="-171450" algn="just">
                        <a:lnSpc>
                          <a:spcPct val="115000"/>
                        </a:lnSpc>
                        <a:buFont typeface="Arial" panose="020B0604020202020204" pitchFamily="34" charset="0"/>
                        <a:buChar char="•"/>
                      </a:pPr>
                      <a:r>
                        <a:rPr lang="en-GB" sz="1200" dirty="0">
                          <a:effectLst/>
                        </a:rPr>
                        <a:t>policies to be divided into </a:t>
                      </a:r>
                      <a:r>
                        <a:rPr lang="en-GB" sz="1200" b="1" dirty="0">
                          <a:effectLst/>
                        </a:rPr>
                        <a:t>short-term and long-term goals </a:t>
                      </a:r>
                    </a:p>
                    <a:p>
                      <a:pPr marL="171450" indent="-171450" algn="just">
                        <a:lnSpc>
                          <a:spcPct val="115000"/>
                        </a:lnSpc>
                        <a:buFont typeface="Arial" panose="020B0604020202020204" pitchFamily="34" charset="0"/>
                        <a:buChar char="•"/>
                      </a:pPr>
                      <a:r>
                        <a:rPr lang="en-GB" sz="1200" dirty="0">
                          <a:effectLst/>
                        </a:rPr>
                        <a:t>execution to be done </a:t>
                      </a:r>
                      <a:r>
                        <a:rPr lang="en-GB" sz="1200" b="1" dirty="0">
                          <a:effectLst/>
                        </a:rPr>
                        <a:t>step-by-step</a:t>
                      </a:r>
                      <a:r>
                        <a:rPr lang="en-GB" sz="1200" dirty="0">
                          <a:effectLst/>
                        </a:rPr>
                        <a:t> depending on funding availability</a:t>
                      </a:r>
                      <a:endParaRPr lang="en-GB" sz="1200" dirty="0">
                        <a:effectLst/>
                        <a:latin typeface="Times New Roman" panose="02020603050405020304" pitchFamily="18" charset="0"/>
                        <a:ea typeface="Times New Roman" panose="02020603050405020304" pitchFamily="18" charset="0"/>
                        <a:cs typeface="Basic Roman"/>
                      </a:endParaRPr>
                    </a:p>
                  </a:txBody>
                  <a:tcPr marL="54269" marR="54269" marT="0" marB="0"/>
                </a:tc>
                <a:extLst>
                  <a:ext uri="{0D108BD9-81ED-4DB2-BD59-A6C34878D82A}">
                    <a16:rowId xmlns:a16="http://schemas.microsoft.com/office/drawing/2014/main" val="3912868821"/>
                  </a:ext>
                </a:extLst>
              </a:tr>
            </a:tbl>
          </a:graphicData>
        </a:graphic>
      </p:graphicFrame>
    </p:spTree>
    <p:extLst>
      <p:ext uri="{BB962C8B-B14F-4D97-AF65-F5344CB8AC3E}">
        <p14:creationId xmlns:p14="http://schemas.microsoft.com/office/powerpoint/2010/main" val="22630067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48F807-75C7-4C2A-BDAA-4686ADE6BCA4}"/>
              </a:ext>
            </a:extLst>
          </p:cNvPr>
          <p:cNvSpPr>
            <a:spLocks noGrp="1"/>
          </p:cNvSpPr>
          <p:nvPr>
            <p:ph type="title"/>
          </p:nvPr>
        </p:nvSpPr>
        <p:spPr>
          <a:xfrm>
            <a:off x="630936" y="548640"/>
            <a:ext cx="2700645" cy="5431536"/>
          </a:xfrm>
        </p:spPr>
        <p:txBody>
          <a:bodyPr>
            <a:normAutofit/>
          </a:bodyPr>
          <a:lstStyle/>
          <a:p>
            <a:r>
              <a:rPr lang="en-GB" sz="4700" b="1" dirty="0">
                <a:solidFill>
                  <a:schemeClr val="accent5"/>
                </a:solidFill>
              </a:rPr>
              <a:t>Positive attitude of women in the green industry</a:t>
            </a:r>
            <a:endParaRPr lang="fr-FR" sz="4700" b="1" dirty="0">
              <a:solidFill>
                <a:schemeClr val="accent5"/>
              </a:solidFill>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32AEA9B-8557-45DB-A15C-D1E3FC9C532E}"/>
              </a:ext>
            </a:extLst>
          </p:cNvPr>
          <p:cNvSpPr>
            <a:spLocks noGrp="1"/>
          </p:cNvSpPr>
          <p:nvPr>
            <p:ph idx="1"/>
          </p:nvPr>
        </p:nvSpPr>
        <p:spPr>
          <a:xfrm>
            <a:off x="3844813" y="552091"/>
            <a:ext cx="4668251" cy="5431536"/>
          </a:xfrm>
        </p:spPr>
        <p:txBody>
          <a:bodyPr anchor="ctr">
            <a:normAutofit lnSpcReduction="10000"/>
          </a:bodyPr>
          <a:lstStyle/>
          <a:p>
            <a:r>
              <a:rPr lang="en-GB" sz="2400" dirty="0"/>
              <a:t>things </a:t>
            </a:r>
            <a:r>
              <a:rPr lang="en-GB" sz="2400" b="1" dirty="0"/>
              <a:t>have improved </a:t>
            </a:r>
            <a:r>
              <a:rPr lang="en-GB" sz="2400" dirty="0"/>
              <a:t>over the last 10 years (e.g. most female entrepreneurs are excited about the future);</a:t>
            </a:r>
          </a:p>
          <a:p>
            <a:r>
              <a:rPr lang="en-GB" sz="2400" dirty="0"/>
              <a:t>several key indicators suggest a </a:t>
            </a:r>
            <a:r>
              <a:rPr lang="en-GB" sz="2400" b="1" dirty="0"/>
              <a:t>high potential for social transformation </a:t>
            </a:r>
            <a:r>
              <a:rPr lang="en-GB" sz="2400" dirty="0"/>
              <a:t>(e.g. more equal pay, greater support from families, less need to "consult a man");</a:t>
            </a:r>
          </a:p>
          <a:p>
            <a:r>
              <a:rPr lang="en-GB" sz="2400" b="1" dirty="0"/>
              <a:t>less gender bias </a:t>
            </a:r>
            <a:r>
              <a:rPr lang="en-GB" sz="2400" dirty="0"/>
              <a:t>and more supportive men;</a:t>
            </a:r>
          </a:p>
          <a:p>
            <a:r>
              <a:rPr lang="en-GB" sz="2400" dirty="0"/>
              <a:t>newer jobs are </a:t>
            </a:r>
            <a:r>
              <a:rPr lang="en-GB" sz="2400" b="1" dirty="0"/>
              <a:t>less affected by tradition</a:t>
            </a:r>
            <a:r>
              <a:rPr lang="en-GB" sz="2400" dirty="0"/>
              <a:t>al gender stereotypes;</a:t>
            </a:r>
          </a:p>
          <a:p>
            <a:r>
              <a:rPr lang="en-GB" sz="2400" dirty="0"/>
              <a:t>the green industry </a:t>
            </a:r>
            <a:r>
              <a:rPr lang="en-GB" sz="2400" b="1" dirty="0"/>
              <a:t>naturally adapts</a:t>
            </a:r>
            <a:r>
              <a:rPr lang="en-GB" sz="2400" dirty="0"/>
              <a:t> to the 'care role' of women.</a:t>
            </a:r>
            <a:endParaRPr lang="fr-FR" sz="2400" dirty="0"/>
          </a:p>
          <a:p>
            <a:endParaRPr lang="fr-FR" sz="2400" dirty="0"/>
          </a:p>
          <a:p>
            <a:endParaRPr lang="fr-FR" sz="2400" dirty="0"/>
          </a:p>
        </p:txBody>
      </p:sp>
    </p:spTree>
    <p:extLst>
      <p:ext uri="{BB962C8B-B14F-4D97-AF65-F5344CB8AC3E}">
        <p14:creationId xmlns:p14="http://schemas.microsoft.com/office/powerpoint/2010/main" val="3193054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CA0C5-6896-43F3-85F6-79B8001BD71A}"/>
              </a:ext>
            </a:extLst>
          </p:cNvPr>
          <p:cNvSpPr>
            <a:spLocks noGrp="1"/>
          </p:cNvSpPr>
          <p:nvPr>
            <p:ph type="title"/>
          </p:nvPr>
        </p:nvSpPr>
        <p:spPr>
          <a:xfrm>
            <a:off x="533546" y="1772816"/>
            <a:ext cx="7903790" cy="1098482"/>
          </a:xfrm>
        </p:spPr>
        <p:txBody>
          <a:bodyPr>
            <a:normAutofit fontScale="90000"/>
          </a:bodyPr>
          <a:lstStyle/>
          <a:p>
            <a:br>
              <a:rPr lang="en-US" sz="2700" b="1" i="1" dirty="0">
                <a:solidFill>
                  <a:schemeClr val="accent6"/>
                </a:solidFill>
              </a:rPr>
            </a:br>
            <a:br>
              <a:rPr lang="en-US" sz="1800" dirty="0"/>
            </a:br>
            <a:br>
              <a:rPr lang="en-US" sz="4000" dirty="0"/>
            </a:br>
            <a:br>
              <a:rPr lang="en-US" dirty="0"/>
            </a:br>
            <a:endParaRPr lang="en-US" dirty="0"/>
          </a:p>
        </p:txBody>
      </p:sp>
      <p:sp>
        <p:nvSpPr>
          <p:cNvPr id="4" name="Content Placeholder 2">
            <a:extLst>
              <a:ext uri="{FF2B5EF4-FFF2-40B4-BE49-F238E27FC236}">
                <a16:creationId xmlns:a16="http://schemas.microsoft.com/office/drawing/2014/main" id="{46C0DFF5-B910-47E7-AA3E-4AD79CA2B9CD}"/>
              </a:ext>
            </a:extLst>
          </p:cNvPr>
          <p:cNvSpPr txBox="1">
            <a:spLocks/>
          </p:cNvSpPr>
          <p:nvPr/>
        </p:nvSpPr>
        <p:spPr>
          <a:xfrm>
            <a:off x="1317089" y="2321246"/>
            <a:ext cx="6048672" cy="2525795"/>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rgbClr val="078AC5"/>
                </a:solidFill>
                <a:latin typeface="+mn-lt"/>
                <a:ea typeface="+mn-ea"/>
                <a:cs typeface="Arial" panose="020B0604020202020204" pitchFamily="34" charset="0"/>
              </a:defRPr>
            </a:lvl1pPr>
            <a:lvl2pPr marL="514350" indent="-182880" algn="l" defTabSz="685800" rtl="0" eaLnBrk="1" latinLnBrk="0" hangingPunct="1">
              <a:lnSpc>
                <a:spcPct val="100000"/>
              </a:lnSpc>
              <a:spcBef>
                <a:spcPts val="600"/>
              </a:spcBef>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Arial" panose="020B0604020202020204" pitchFamily="34" charset="0"/>
              </a:defRPr>
            </a:lvl2pPr>
            <a:lvl3pPr marL="857250" indent="-182880" algn="l" defTabSz="685800" rtl="0" eaLnBrk="1" latinLnBrk="0" hangingPunct="1">
              <a:lnSpc>
                <a:spcPct val="100000"/>
              </a:lnSpc>
              <a:spcBef>
                <a:spcPts val="1200"/>
              </a:spcBef>
              <a:buClr>
                <a:schemeClr val="accent1"/>
              </a:buClr>
              <a:buFont typeface="Arial" panose="020B0604020202020204" pitchFamily="34" charset="0"/>
              <a:buChar char="•"/>
              <a:defRPr sz="1500" kern="1200">
                <a:solidFill>
                  <a:schemeClr val="tx1">
                    <a:lumMod val="75000"/>
                    <a:lumOff val="25000"/>
                  </a:schemeClr>
                </a:solidFill>
                <a:latin typeface="+mn-lt"/>
                <a:ea typeface="+mn-ea"/>
                <a:cs typeface="Arial" panose="020B0604020202020204" pitchFamily="34" charset="0"/>
              </a:defRPr>
            </a:lvl3pPr>
            <a:lvl4pPr marL="1200150" indent="-182880" algn="l" defTabSz="685800" rtl="0" eaLnBrk="1" latinLnBrk="0" hangingPunct="1">
              <a:lnSpc>
                <a:spcPct val="100000"/>
              </a:lnSpc>
              <a:spcBef>
                <a:spcPts val="1200"/>
              </a:spcBef>
              <a:buClr>
                <a:schemeClr val="accent1"/>
              </a:buClr>
              <a:buFont typeface="Arial" panose="020B0604020202020204" pitchFamily="34" charset="0"/>
              <a:buChar char="•"/>
              <a:defRPr sz="1350" kern="1200">
                <a:solidFill>
                  <a:schemeClr val="tx1">
                    <a:lumMod val="75000"/>
                    <a:lumOff val="25000"/>
                  </a:schemeClr>
                </a:solidFill>
                <a:latin typeface="+mn-lt"/>
                <a:ea typeface="+mn-ea"/>
                <a:cs typeface="Arial" panose="020B0604020202020204" pitchFamily="34" charset="0"/>
              </a:defRPr>
            </a:lvl4pPr>
            <a:lvl5pPr marL="1543050" indent="-182880" algn="l" defTabSz="685800" rtl="0" eaLnBrk="1" latinLnBrk="0" hangingPunct="1">
              <a:lnSpc>
                <a:spcPct val="100000"/>
              </a:lnSpc>
              <a:spcBef>
                <a:spcPts val="1200"/>
              </a:spcBef>
              <a:buClr>
                <a:schemeClr val="accent1"/>
              </a:buClr>
              <a:buFont typeface="Arial" panose="020B0604020202020204" pitchFamily="34" charset="0"/>
              <a:buChar char="•"/>
              <a:defRPr sz="1350" kern="1200">
                <a:solidFill>
                  <a:schemeClr val="tx1">
                    <a:lumMod val="75000"/>
                    <a:lumOff val="25000"/>
                  </a:schemeClr>
                </a:solidFill>
                <a:latin typeface="+mn-lt"/>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Aft>
                <a:spcPts val="0"/>
              </a:spcAft>
              <a:buFont typeface="Arial" panose="020B0604020202020204" pitchFamily="34" charset="0"/>
              <a:buNone/>
            </a:pPr>
            <a:r>
              <a:rPr lang="en-US" sz="2600" b="1" i="1" dirty="0"/>
              <a:t>“As women, we naturally become mothers and as mothers, it is important we take care of our children and we do this by engaging in the green industry.”</a:t>
            </a:r>
          </a:p>
          <a:p>
            <a:pPr marL="0" indent="0" fontAlgn="auto">
              <a:spcAft>
                <a:spcPts val="0"/>
              </a:spcAft>
              <a:buFont typeface="Arial" panose="020B0604020202020204" pitchFamily="34" charset="0"/>
              <a:buNone/>
            </a:pPr>
            <a:endParaRPr lang="en-US" dirty="0"/>
          </a:p>
          <a:p>
            <a:pPr marL="0" indent="0" algn="r" fontAlgn="auto">
              <a:spcAft>
                <a:spcPts val="0"/>
              </a:spcAft>
              <a:buFont typeface="Arial" panose="020B0604020202020204" pitchFamily="34" charset="0"/>
              <a:buNone/>
            </a:pPr>
            <a:r>
              <a:rPr lang="en-US" sz="1900" i="1" dirty="0"/>
              <a:t>CEO, Recycling and Waste Management Company, </a:t>
            </a:r>
          </a:p>
          <a:p>
            <a:pPr marL="0" indent="0" algn="r" fontAlgn="auto">
              <a:spcAft>
                <a:spcPts val="0"/>
              </a:spcAft>
              <a:buFont typeface="Arial" panose="020B0604020202020204" pitchFamily="34" charset="0"/>
              <a:buNone/>
            </a:pPr>
            <a:r>
              <a:rPr lang="en-US" sz="1900" i="1" dirty="0"/>
              <a:t>KII, Dakar, Senegal</a:t>
            </a:r>
          </a:p>
        </p:txBody>
      </p:sp>
    </p:spTree>
    <p:extLst>
      <p:ext uri="{BB962C8B-B14F-4D97-AF65-F5344CB8AC3E}">
        <p14:creationId xmlns:p14="http://schemas.microsoft.com/office/powerpoint/2010/main" val="3731732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42" name="Rectangle 38">
            <a:extLst>
              <a:ext uri="{FF2B5EF4-FFF2-40B4-BE49-F238E27FC236}">
                <a16:creationId xmlns:a16="http://schemas.microsoft.com/office/drawing/2014/main" id="{017517EF-BD4D-4055-BDB4-A322C5356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 name="Rectangle 40">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3664" y="304802"/>
            <a:ext cx="8323012" cy="1573149"/>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CFF4524-92DE-4611-BD3C-50079E8C040A}"/>
              </a:ext>
            </a:extLst>
          </p:cNvPr>
          <p:cNvSpPr>
            <a:spLocks noGrp="1"/>
          </p:cNvSpPr>
          <p:nvPr>
            <p:ph type="title"/>
          </p:nvPr>
        </p:nvSpPr>
        <p:spPr>
          <a:xfrm>
            <a:off x="722249" y="390608"/>
            <a:ext cx="6586055" cy="1371600"/>
          </a:xfrm>
        </p:spPr>
        <p:txBody>
          <a:bodyPr vert="horz" lIns="91440" tIns="45720" rIns="91440" bIns="45720" rtlCol="0" anchor="ctr">
            <a:normAutofit/>
          </a:bodyPr>
          <a:lstStyle/>
          <a:p>
            <a:r>
              <a:rPr lang="en-US" sz="2400" b="1" dirty="0">
                <a:solidFill>
                  <a:schemeClr val="accent5"/>
                </a:solidFill>
              </a:rPr>
              <a:t>When you decided to start your business, where did you find seed/start-up capital (%)?</a:t>
            </a:r>
          </a:p>
        </p:txBody>
      </p:sp>
      <p:sp>
        <p:nvSpPr>
          <p:cNvPr id="43" name="Rectangle 42">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088" y="764424"/>
            <a:ext cx="96012"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5" name="Rectangle 44">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216842" y="1069550"/>
            <a:ext cx="1021458" cy="13716"/>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0984EF96-7CA5-4087-B21A-04C9EF756DCB}"/>
              </a:ext>
            </a:extLst>
          </p:cNvPr>
          <p:cNvGraphicFramePr>
            <a:graphicFrameLocks noGrp="1"/>
          </p:cNvGraphicFramePr>
          <p:nvPr>
            <p:ph idx="1"/>
            <p:extLst>
              <p:ext uri="{D42A27DB-BD31-4B8C-83A1-F6EECF244321}">
                <p14:modId xmlns:p14="http://schemas.microsoft.com/office/powerpoint/2010/main" val="2117252044"/>
              </p:ext>
            </p:extLst>
          </p:nvPr>
        </p:nvGraphicFramePr>
        <p:xfrm>
          <a:off x="705064" y="2091095"/>
          <a:ext cx="7736472" cy="4206243"/>
        </p:xfrm>
        <a:graphic>
          <a:graphicData uri="http://schemas.openxmlformats.org/drawingml/2006/table">
            <a:tbl>
              <a:tblPr firstRow="1" firstCol="1" bandRow="1">
                <a:tableStyleId>{5C22544A-7EE6-4342-B048-85BDC9FD1C3A}</a:tableStyleId>
              </a:tblPr>
              <a:tblGrid>
                <a:gridCol w="2479201">
                  <a:extLst>
                    <a:ext uri="{9D8B030D-6E8A-4147-A177-3AD203B41FA5}">
                      <a16:colId xmlns:a16="http://schemas.microsoft.com/office/drawing/2014/main" val="377317737"/>
                    </a:ext>
                  </a:extLst>
                </a:gridCol>
                <a:gridCol w="1670785">
                  <a:extLst>
                    <a:ext uri="{9D8B030D-6E8A-4147-A177-3AD203B41FA5}">
                      <a16:colId xmlns:a16="http://schemas.microsoft.com/office/drawing/2014/main" val="1821930315"/>
                    </a:ext>
                  </a:extLst>
                </a:gridCol>
                <a:gridCol w="1006652">
                  <a:extLst>
                    <a:ext uri="{9D8B030D-6E8A-4147-A177-3AD203B41FA5}">
                      <a16:colId xmlns:a16="http://schemas.microsoft.com/office/drawing/2014/main" val="153126046"/>
                    </a:ext>
                  </a:extLst>
                </a:gridCol>
                <a:gridCol w="1416166">
                  <a:extLst>
                    <a:ext uri="{9D8B030D-6E8A-4147-A177-3AD203B41FA5}">
                      <a16:colId xmlns:a16="http://schemas.microsoft.com/office/drawing/2014/main" val="3142212749"/>
                    </a:ext>
                  </a:extLst>
                </a:gridCol>
                <a:gridCol w="1163668">
                  <a:extLst>
                    <a:ext uri="{9D8B030D-6E8A-4147-A177-3AD203B41FA5}">
                      <a16:colId xmlns:a16="http://schemas.microsoft.com/office/drawing/2014/main" val="2213834395"/>
                    </a:ext>
                  </a:extLst>
                </a:gridCol>
              </a:tblGrid>
              <a:tr h="770974">
                <a:tc>
                  <a:txBody>
                    <a:bodyPr/>
                    <a:lstStyle/>
                    <a:p>
                      <a:pPr algn="l" fontAlgn="t">
                        <a:lnSpc>
                          <a:spcPct val="115000"/>
                        </a:lnSpc>
                        <a:spcBef>
                          <a:spcPts val="0"/>
                        </a:spcBef>
                        <a:spcAft>
                          <a:spcPts val="0"/>
                        </a:spcAft>
                      </a:pPr>
                      <a:r>
                        <a:rPr lang="en-GB" sz="2000" b="1" u="none" strike="noStrike">
                          <a:solidFill>
                            <a:srgbClr val="000000"/>
                          </a:solidFill>
                          <a:effectLst/>
                        </a:rPr>
                        <a:t> </a:t>
                      </a:r>
                      <a:endParaRPr lang="en-GB" sz="3700" b="0" i="0" u="none" strike="noStrike">
                        <a:effectLst/>
                        <a:latin typeface="Arial" panose="020B0604020202020204" pitchFamily="34" charset="0"/>
                      </a:endParaRPr>
                    </a:p>
                  </a:txBody>
                  <a:tcPr marL="139220" marR="139220" marT="19336" marB="0"/>
                </a:tc>
                <a:tc>
                  <a:txBody>
                    <a:bodyPr/>
                    <a:lstStyle/>
                    <a:p>
                      <a:pPr algn="l" fontAlgn="t">
                        <a:lnSpc>
                          <a:spcPct val="115000"/>
                        </a:lnSpc>
                        <a:spcBef>
                          <a:spcPts val="0"/>
                        </a:spcBef>
                        <a:spcAft>
                          <a:spcPts val="0"/>
                        </a:spcAft>
                      </a:pPr>
                      <a:r>
                        <a:rPr lang="en-GB" sz="2000" b="1" u="none" strike="noStrike">
                          <a:solidFill>
                            <a:srgbClr val="000000"/>
                          </a:solidFill>
                          <a:effectLst/>
                        </a:rPr>
                        <a:t>Cambodia</a:t>
                      </a:r>
                      <a:endParaRPr lang="en-GB" sz="3700" b="0" i="0" u="none" strike="noStrike">
                        <a:effectLst/>
                        <a:latin typeface="Arial" panose="020B0604020202020204" pitchFamily="34" charset="0"/>
                      </a:endParaRPr>
                    </a:p>
                  </a:txBody>
                  <a:tcPr marL="139220" marR="139220" marT="19336" marB="0"/>
                </a:tc>
                <a:tc>
                  <a:txBody>
                    <a:bodyPr/>
                    <a:lstStyle/>
                    <a:p>
                      <a:pPr algn="l" fontAlgn="t">
                        <a:lnSpc>
                          <a:spcPct val="115000"/>
                        </a:lnSpc>
                        <a:spcBef>
                          <a:spcPts val="0"/>
                        </a:spcBef>
                        <a:spcAft>
                          <a:spcPts val="0"/>
                        </a:spcAft>
                      </a:pPr>
                      <a:r>
                        <a:rPr lang="en-GB" sz="2000" b="1" u="none" strike="noStrike">
                          <a:solidFill>
                            <a:srgbClr val="000000"/>
                          </a:solidFill>
                          <a:effectLst/>
                        </a:rPr>
                        <a:t>Peru</a:t>
                      </a:r>
                      <a:endParaRPr lang="en-GB" sz="3700" b="0" i="0" u="none" strike="noStrike">
                        <a:effectLst/>
                        <a:latin typeface="Arial" panose="020B0604020202020204" pitchFamily="34" charset="0"/>
                      </a:endParaRPr>
                    </a:p>
                  </a:txBody>
                  <a:tcPr marL="139220" marR="139220" marT="19336" marB="0"/>
                </a:tc>
                <a:tc>
                  <a:txBody>
                    <a:bodyPr/>
                    <a:lstStyle/>
                    <a:p>
                      <a:pPr algn="l" fontAlgn="t">
                        <a:lnSpc>
                          <a:spcPct val="115000"/>
                        </a:lnSpc>
                        <a:spcBef>
                          <a:spcPts val="0"/>
                        </a:spcBef>
                        <a:spcAft>
                          <a:spcPts val="0"/>
                        </a:spcAft>
                      </a:pPr>
                      <a:r>
                        <a:rPr lang="en-GB" sz="2000" b="1" u="none" strike="noStrike">
                          <a:solidFill>
                            <a:srgbClr val="000000"/>
                          </a:solidFill>
                          <a:effectLst/>
                        </a:rPr>
                        <a:t>Senegal</a:t>
                      </a:r>
                      <a:endParaRPr lang="en-GB" sz="3700" b="0" i="0" u="none" strike="noStrike">
                        <a:effectLst/>
                        <a:latin typeface="Arial" panose="020B0604020202020204" pitchFamily="34" charset="0"/>
                      </a:endParaRPr>
                    </a:p>
                  </a:txBody>
                  <a:tcPr marL="139220" marR="139220" marT="19336" marB="0"/>
                </a:tc>
                <a:tc>
                  <a:txBody>
                    <a:bodyPr/>
                    <a:lstStyle/>
                    <a:p>
                      <a:pPr algn="l" fontAlgn="t">
                        <a:lnSpc>
                          <a:spcPct val="115000"/>
                        </a:lnSpc>
                        <a:spcBef>
                          <a:spcPts val="0"/>
                        </a:spcBef>
                        <a:spcAft>
                          <a:spcPts val="0"/>
                        </a:spcAft>
                      </a:pPr>
                      <a:r>
                        <a:rPr lang="en-GB" sz="2000" b="1" u="none" strike="noStrike">
                          <a:solidFill>
                            <a:srgbClr val="000000"/>
                          </a:solidFill>
                          <a:effectLst/>
                        </a:rPr>
                        <a:t>South Africa</a:t>
                      </a:r>
                      <a:endParaRPr lang="en-GB" sz="3700" b="0" i="0" u="none" strike="noStrike">
                        <a:effectLst/>
                        <a:latin typeface="Arial" panose="020B0604020202020204" pitchFamily="34" charset="0"/>
                      </a:endParaRPr>
                    </a:p>
                  </a:txBody>
                  <a:tcPr marL="139220" marR="139220" marT="19336" marB="0"/>
                </a:tc>
                <a:extLst>
                  <a:ext uri="{0D108BD9-81ED-4DB2-BD59-A6C34878D82A}">
                    <a16:rowId xmlns:a16="http://schemas.microsoft.com/office/drawing/2014/main" val="4116994455"/>
                  </a:ext>
                </a:extLst>
              </a:tr>
              <a:tr h="770974">
                <a:tc>
                  <a:txBody>
                    <a:bodyPr/>
                    <a:lstStyle/>
                    <a:p>
                      <a:pPr algn="l" fontAlgn="t">
                        <a:lnSpc>
                          <a:spcPct val="115000"/>
                        </a:lnSpc>
                        <a:spcBef>
                          <a:spcPts val="0"/>
                        </a:spcBef>
                        <a:spcAft>
                          <a:spcPts val="0"/>
                        </a:spcAft>
                      </a:pPr>
                      <a:r>
                        <a:rPr lang="en-GB" sz="2000" b="0" u="none" strike="noStrike">
                          <a:solidFill>
                            <a:srgbClr val="000000"/>
                          </a:solidFill>
                          <a:effectLst/>
                        </a:rPr>
                        <a:t>My personal savings</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69</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62</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13</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chemeClr val="accent6"/>
                          </a:solidFill>
                          <a:effectLst/>
                        </a:rPr>
                        <a:t>78</a:t>
                      </a:r>
                      <a:endParaRPr lang="en-GB" sz="3700" b="0" i="0" u="none" strike="noStrike">
                        <a:solidFill>
                          <a:schemeClr val="accent6"/>
                        </a:solidFill>
                        <a:effectLst/>
                        <a:latin typeface="Arial" panose="020B0604020202020204" pitchFamily="34" charset="0"/>
                      </a:endParaRPr>
                    </a:p>
                  </a:txBody>
                  <a:tcPr marL="139220" marR="139220" marT="19336" marB="0"/>
                </a:tc>
                <a:extLst>
                  <a:ext uri="{0D108BD9-81ED-4DB2-BD59-A6C34878D82A}">
                    <a16:rowId xmlns:a16="http://schemas.microsoft.com/office/drawing/2014/main" val="3242253252"/>
                  </a:ext>
                </a:extLst>
              </a:tr>
              <a:tr h="1122348">
                <a:tc>
                  <a:txBody>
                    <a:bodyPr/>
                    <a:lstStyle/>
                    <a:p>
                      <a:pPr algn="l" fontAlgn="t">
                        <a:lnSpc>
                          <a:spcPct val="115000"/>
                        </a:lnSpc>
                        <a:spcBef>
                          <a:spcPts val="0"/>
                        </a:spcBef>
                        <a:spcAft>
                          <a:spcPts val="0"/>
                        </a:spcAft>
                      </a:pPr>
                      <a:r>
                        <a:rPr lang="en-GB" sz="2000" b="0" u="none" strike="noStrike">
                          <a:solidFill>
                            <a:srgbClr val="000000"/>
                          </a:solidFill>
                          <a:effectLst/>
                        </a:rPr>
                        <a:t>Credit from formal institution (e.g., bank)</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chemeClr val="accent6"/>
                          </a:solidFill>
                          <a:effectLst/>
                        </a:rPr>
                        <a:t>23</a:t>
                      </a:r>
                      <a:endParaRPr lang="en-GB" sz="3700" b="0" i="0" u="none" strike="noStrike">
                        <a:solidFill>
                          <a:schemeClr val="accent6"/>
                        </a:solidFill>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1</a:t>
                      </a:r>
                      <a:r>
                        <a:rPr lang="en-GB" sz="2000" b="0" u="none" strike="noStrike">
                          <a:effectLst/>
                        </a:rPr>
                        <a:t>2</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effectLst/>
                        </a:rPr>
                        <a:t>0</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effectLst/>
                        </a:rPr>
                        <a:t>17</a:t>
                      </a:r>
                      <a:endParaRPr lang="en-GB" sz="3700" b="0" i="0" u="none" strike="noStrike">
                        <a:effectLst/>
                        <a:latin typeface="Arial" panose="020B0604020202020204" pitchFamily="34" charset="0"/>
                      </a:endParaRPr>
                    </a:p>
                  </a:txBody>
                  <a:tcPr marL="139220" marR="139220" marT="19336" marB="0"/>
                </a:tc>
                <a:extLst>
                  <a:ext uri="{0D108BD9-81ED-4DB2-BD59-A6C34878D82A}">
                    <a16:rowId xmlns:a16="http://schemas.microsoft.com/office/drawing/2014/main" val="1627754459"/>
                  </a:ext>
                </a:extLst>
              </a:tr>
              <a:tr h="1122348">
                <a:tc>
                  <a:txBody>
                    <a:bodyPr/>
                    <a:lstStyle/>
                    <a:p>
                      <a:pPr algn="l" fontAlgn="t">
                        <a:lnSpc>
                          <a:spcPct val="115000"/>
                        </a:lnSpc>
                        <a:spcBef>
                          <a:spcPts val="0"/>
                        </a:spcBef>
                        <a:spcAft>
                          <a:spcPts val="0"/>
                        </a:spcAft>
                      </a:pPr>
                      <a:r>
                        <a:rPr lang="en-GB" sz="2000" b="0" u="none" strike="noStrike">
                          <a:solidFill>
                            <a:srgbClr val="000000"/>
                          </a:solidFill>
                          <a:effectLst/>
                        </a:rPr>
                        <a:t>Informal credit from my family, friends or creditors</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15</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15</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chemeClr val="accent6"/>
                          </a:solidFill>
                          <a:effectLst/>
                        </a:rPr>
                        <a:t>25</a:t>
                      </a:r>
                      <a:endParaRPr lang="en-GB" sz="3700" b="0" i="0" u="none" strike="noStrike">
                        <a:solidFill>
                          <a:schemeClr val="accent6"/>
                        </a:solidFill>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17</a:t>
                      </a:r>
                      <a:endParaRPr lang="en-GB" sz="3700" b="0" i="0" u="none" strike="noStrike">
                        <a:effectLst/>
                        <a:latin typeface="Arial" panose="020B0604020202020204" pitchFamily="34" charset="0"/>
                      </a:endParaRPr>
                    </a:p>
                  </a:txBody>
                  <a:tcPr marL="139220" marR="139220" marT="19336" marB="0"/>
                </a:tc>
                <a:extLst>
                  <a:ext uri="{0D108BD9-81ED-4DB2-BD59-A6C34878D82A}">
                    <a16:rowId xmlns:a16="http://schemas.microsoft.com/office/drawing/2014/main" val="3091439509"/>
                  </a:ext>
                </a:extLst>
              </a:tr>
              <a:tr h="419599">
                <a:tc>
                  <a:txBody>
                    <a:bodyPr/>
                    <a:lstStyle/>
                    <a:p>
                      <a:pPr algn="l" fontAlgn="t">
                        <a:lnSpc>
                          <a:spcPct val="115000"/>
                        </a:lnSpc>
                        <a:spcBef>
                          <a:spcPts val="0"/>
                        </a:spcBef>
                        <a:spcAft>
                          <a:spcPts val="0"/>
                        </a:spcAft>
                      </a:pPr>
                      <a:r>
                        <a:rPr lang="en-GB" sz="2000" b="0" u="none" strike="noStrike">
                          <a:solidFill>
                            <a:srgbClr val="000000"/>
                          </a:solidFill>
                          <a:effectLst/>
                        </a:rPr>
                        <a:t>Other</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23</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12</a:t>
                      </a:r>
                      <a:endParaRPr lang="en-GB" sz="3700" b="0" i="0" u="none" strike="noStrike">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chemeClr val="accent6"/>
                          </a:solidFill>
                          <a:effectLst/>
                        </a:rPr>
                        <a:t>50</a:t>
                      </a:r>
                      <a:endParaRPr lang="en-GB" sz="3700" b="0" i="0" u="none" strike="noStrike">
                        <a:solidFill>
                          <a:schemeClr val="accent6"/>
                        </a:solidFill>
                        <a:effectLst/>
                        <a:latin typeface="Arial" panose="020B0604020202020204" pitchFamily="34" charset="0"/>
                      </a:endParaRPr>
                    </a:p>
                  </a:txBody>
                  <a:tcPr marL="139220" marR="139220" marT="19336" marB="0"/>
                </a:tc>
                <a:tc>
                  <a:txBody>
                    <a:bodyPr/>
                    <a:lstStyle/>
                    <a:p>
                      <a:pPr algn="ctr" fontAlgn="t">
                        <a:lnSpc>
                          <a:spcPct val="115000"/>
                        </a:lnSpc>
                        <a:spcBef>
                          <a:spcPts val="0"/>
                        </a:spcBef>
                        <a:spcAft>
                          <a:spcPts val="0"/>
                        </a:spcAft>
                      </a:pPr>
                      <a:r>
                        <a:rPr lang="en-GB" sz="2000" b="0" u="none" strike="noStrike">
                          <a:solidFill>
                            <a:srgbClr val="000000"/>
                          </a:solidFill>
                          <a:effectLst/>
                        </a:rPr>
                        <a:t>2</a:t>
                      </a:r>
                      <a:r>
                        <a:rPr lang="en-GB" sz="2000" b="0" u="none" strike="noStrike">
                          <a:effectLst/>
                        </a:rPr>
                        <a:t>2</a:t>
                      </a:r>
                      <a:endParaRPr lang="en-GB" sz="3700" b="0" i="0" u="none" strike="noStrike">
                        <a:effectLst/>
                        <a:latin typeface="Arial" panose="020B0604020202020204" pitchFamily="34" charset="0"/>
                      </a:endParaRPr>
                    </a:p>
                  </a:txBody>
                  <a:tcPr marL="139220" marR="139220" marT="19336" marB="0"/>
                </a:tc>
                <a:extLst>
                  <a:ext uri="{0D108BD9-81ED-4DB2-BD59-A6C34878D82A}">
                    <a16:rowId xmlns:a16="http://schemas.microsoft.com/office/drawing/2014/main" val="1387860304"/>
                  </a:ext>
                </a:extLst>
              </a:tr>
            </a:tbl>
          </a:graphicData>
        </a:graphic>
      </p:graphicFrame>
    </p:spTree>
    <p:extLst>
      <p:ext uri="{BB962C8B-B14F-4D97-AF65-F5344CB8AC3E}">
        <p14:creationId xmlns:p14="http://schemas.microsoft.com/office/powerpoint/2010/main" val="486309387"/>
      </p:ext>
    </p:extLst>
  </p:cSld>
  <p:clrMapOvr>
    <a:masterClrMapping/>
  </p:clrMapOvr>
  <p:extLst>
    <p:ext uri="{6950BFC3-D8DA-4A85-94F7-54DA5524770B}">
      <p188:commentRel xmlns:p188="http://schemas.microsoft.com/office/powerpoint/2018/8/main" r:id="rId2"/>
    </p:ext>
  </p:extLst>
</p:sld>
</file>

<file path=ppt/slides/slide3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F3D32-848D-402A-BBF0-F2AB13A6DC07}"/>
              </a:ext>
            </a:extLst>
          </p:cNvPr>
          <p:cNvSpPr>
            <a:spLocks noGrp="1"/>
          </p:cNvSpPr>
          <p:nvPr>
            <p:ph type="title"/>
          </p:nvPr>
        </p:nvSpPr>
        <p:spPr>
          <a:xfrm>
            <a:off x="652653" y="606564"/>
            <a:ext cx="7838694" cy="1325563"/>
          </a:xfrm>
        </p:spPr>
        <p:txBody>
          <a:bodyPr anchor="ctr">
            <a:noAutofit/>
          </a:bodyPr>
          <a:lstStyle/>
          <a:p>
            <a:r>
              <a:rPr lang="en-GB" sz="2400" b="1" dirty="0">
                <a:solidFill>
                  <a:schemeClr val="accent5"/>
                </a:solidFill>
              </a:rPr>
              <a:t>When starting your business, where did you acquire the technical knowledge/managerial skills?</a:t>
            </a:r>
            <a:endParaRPr lang="fr-FR" sz="2400" b="1" dirty="0">
              <a:solidFill>
                <a:schemeClr val="accent5"/>
              </a:solidFill>
            </a:endParaRPr>
          </a:p>
        </p:txBody>
      </p:sp>
      <p:sp>
        <p:nvSpPr>
          <p:cNvPr id="9" name="Rectangle 8">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655" y="2043803"/>
            <a:ext cx="7642689"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Content Placeholder 3">
            <a:extLst>
              <a:ext uri="{FF2B5EF4-FFF2-40B4-BE49-F238E27FC236}">
                <a16:creationId xmlns:a16="http://schemas.microsoft.com/office/drawing/2014/main" id="{BE10637D-B286-494B-A8EF-072262F6BF07}"/>
              </a:ext>
            </a:extLst>
          </p:cNvPr>
          <p:cNvGraphicFramePr>
            <a:graphicFrameLocks noGrp="1"/>
          </p:cNvGraphicFramePr>
          <p:nvPr>
            <p:ph idx="1"/>
            <p:extLst>
              <p:ext uri="{D42A27DB-BD31-4B8C-83A1-F6EECF244321}">
                <p14:modId xmlns:p14="http://schemas.microsoft.com/office/powerpoint/2010/main" val="2437930169"/>
              </p:ext>
            </p:extLst>
          </p:nvPr>
        </p:nvGraphicFramePr>
        <p:xfrm>
          <a:off x="107504" y="2147609"/>
          <a:ext cx="8654478" cy="3978982"/>
        </p:xfrm>
        <a:graphic>
          <a:graphicData uri="http://schemas.openxmlformats.org/drawingml/2006/table">
            <a:tbl>
              <a:tblPr firstRow="1" firstCol="1" bandRow="1">
                <a:tableStyleId>{5C22544A-7EE6-4342-B048-85BDC9FD1C3A}</a:tableStyleId>
              </a:tblPr>
              <a:tblGrid>
                <a:gridCol w="1080120">
                  <a:extLst>
                    <a:ext uri="{9D8B030D-6E8A-4147-A177-3AD203B41FA5}">
                      <a16:colId xmlns:a16="http://schemas.microsoft.com/office/drawing/2014/main" val="2463852769"/>
                    </a:ext>
                  </a:extLst>
                </a:gridCol>
                <a:gridCol w="802987">
                  <a:extLst>
                    <a:ext uri="{9D8B030D-6E8A-4147-A177-3AD203B41FA5}">
                      <a16:colId xmlns:a16="http://schemas.microsoft.com/office/drawing/2014/main" val="341002866"/>
                    </a:ext>
                  </a:extLst>
                </a:gridCol>
                <a:gridCol w="925205">
                  <a:extLst>
                    <a:ext uri="{9D8B030D-6E8A-4147-A177-3AD203B41FA5}">
                      <a16:colId xmlns:a16="http://schemas.microsoft.com/office/drawing/2014/main" val="3231022718"/>
                    </a:ext>
                  </a:extLst>
                </a:gridCol>
                <a:gridCol w="792088">
                  <a:extLst>
                    <a:ext uri="{9D8B030D-6E8A-4147-A177-3AD203B41FA5}">
                      <a16:colId xmlns:a16="http://schemas.microsoft.com/office/drawing/2014/main" val="1555260033"/>
                    </a:ext>
                  </a:extLst>
                </a:gridCol>
                <a:gridCol w="751549">
                  <a:extLst>
                    <a:ext uri="{9D8B030D-6E8A-4147-A177-3AD203B41FA5}">
                      <a16:colId xmlns:a16="http://schemas.microsoft.com/office/drawing/2014/main" val="3933374898"/>
                    </a:ext>
                  </a:extLst>
                </a:gridCol>
                <a:gridCol w="843526">
                  <a:extLst>
                    <a:ext uri="{9D8B030D-6E8A-4147-A177-3AD203B41FA5}">
                      <a16:colId xmlns:a16="http://schemas.microsoft.com/office/drawing/2014/main" val="4289789932"/>
                    </a:ext>
                  </a:extLst>
                </a:gridCol>
                <a:gridCol w="1080120">
                  <a:extLst>
                    <a:ext uri="{9D8B030D-6E8A-4147-A177-3AD203B41FA5}">
                      <a16:colId xmlns:a16="http://schemas.microsoft.com/office/drawing/2014/main" val="2925291106"/>
                    </a:ext>
                  </a:extLst>
                </a:gridCol>
                <a:gridCol w="1008112">
                  <a:extLst>
                    <a:ext uri="{9D8B030D-6E8A-4147-A177-3AD203B41FA5}">
                      <a16:colId xmlns:a16="http://schemas.microsoft.com/office/drawing/2014/main" val="3797812955"/>
                    </a:ext>
                  </a:extLst>
                </a:gridCol>
                <a:gridCol w="1370771">
                  <a:extLst>
                    <a:ext uri="{9D8B030D-6E8A-4147-A177-3AD203B41FA5}">
                      <a16:colId xmlns:a16="http://schemas.microsoft.com/office/drawing/2014/main" val="2744950072"/>
                    </a:ext>
                  </a:extLst>
                </a:gridCol>
              </a:tblGrid>
              <a:tr h="256233">
                <a:tc>
                  <a:txBody>
                    <a:bodyPr/>
                    <a:lstStyle/>
                    <a:p>
                      <a:pPr>
                        <a:lnSpc>
                          <a:spcPct val="115000"/>
                        </a:lnSpc>
                      </a:pPr>
                      <a:r>
                        <a:rPr lang="en-GB" sz="1400" dirty="0">
                          <a:effectLst/>
                        </a:rPr>
                        <a:t> </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gridSpan="2">
                  <a:txBody>
                    <a:bodyPr/>
                    <a:lstStyle/>
                    <a:p>
                      <a:pPr>
                        <a:lnSpc>
                          <a:spcPct val="115000"/>
                        </a:lnSpc>
                      </a:pPr>
                      <a:r>
                        <a:rPr lang="en-GB" sz="1400" dirty="0">
                          <a:effectLst/>
                        </a:rPr>
                        <a:t>Cambodia </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hMerge="1">
                  <a:txBody>
                    <a:bodyPr/>
                    <a:lstStyle/>
                    <a:p>
                      <a:endParaRPr lang="fr-FR"/>
                    </a:p>
                  </a:txBody>
                  <a:tcPr/>
                </a:tc>
                <a:tc gridSpan="2">
                  <a:txBody>
                    <a:bodyPr/>
                    <a:lstStyle/>
                    <a:p>
                      <a:pPr>
                        <a:lnSpc>
                          <a:spcPct val="115000"/>
                        </a:lnSpc>
                      </a:pPr>
                      <a:r>
                        <a:rPr lang="en-GB" sz="1400" dirty="0">
                          <a:effectLst/>
                        </a:rPr>
                        <a:t>Peru </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hMerge="1">
                  <a:txBody>
                    <a:bodyPr/>
                    <a:lstStyle/>
                    <a:p>
                      <a:endParaRPr lang="fr-FR"/>
                    </a:p>
                  </a:txBody>
                  <a:tcPr/>
                </a:tc>
                <a:tc gridSpan="2">
                  <a:txBody>
                    <a:bodyPr/>
                    <a:lstStyle/>
                    <a:p>
                      <a:pPr>
                        <a:lnSpc>
                          <a:spcPct val="115000"/>
                        </a:lnSpc>
                      </a:pP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hMerge="1">
                  <a:txBody>
                    <a:bodyPr/>
                    <a:lstStyle/>
                    <a:p>
                      <a:endParaRPr lang="fr-FR"/>
                    </a:p>
                  </a:txBody>
                  <a:tcPr/>
                </a:tc>
                <a:tc gridSpan="2">
                  <a:txBody>
                    <a:bodyPr/>
                    <a:lstStyle/>
                    <a:p>
                      <a:pPr>
                        <a:lnSpc>
                          <a:spcPct val="115000"/>
                        </a:lnSpc>
                      </a:pPr>
                      <a:r>
                        <a:rPr lang="en-GB" sz="1400" dirty="0">
                          <a:effectLst/>
                        </a:rPr>
                        <a:t>South Africa </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hMerge="1">
                  <a:txBody>
                    <a:bodyPr/>
                    <a:lstStyle/>
                    <a:p>
                      <a:endParaRPr lang="fr-FR"/>
                    </a:p>
                  </a:txBody>
                  <a:tcPr/>
                </a:tc>
                <a:extLst>
                  <a:ext uri="{0D108BD9-81ED-4DB2-BD59-A6C34878D82A}">
                    <a16:rowId xmlns:a16="http://schemas.microsoft.com/office/drawing/2014/main" val="2525082925"/>
                  </a:ext>
                </a:extLst>
              </a:tr>
              <a:tr h="483482">
                <a:tc>
                  <a:txBody>
                    <a:bodyPr/>
                    <a:lstStyle/>
                    <a:p>
                      <a:pPr>
                        <a:lnSpc>
                          <a:spcPct val="115000"/>
                        </a:lnSpc>
                      </a:pPr>
                      <a:r>
                        <a:rPr lang="en-GB" sz="1400" dirty="0">
                          <a:effectLst/>
                        </a:rPr>
                        <a:t> </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dirty="0">
                          <a:effectLst/>
                        </a:rPr>
                        <a:t>Technical knowledge</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a:effectLst/>
                        </a:rPr>
                        <a:t>Managerial skills</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a:effectLst/>
                        </a:rPr>
                        <a:t>Technical knowledge</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a:effectLst/>
                        </a:rPr>
                        <a:t>Managerial skills</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a:effectLst/>
                        </a:rPr>
                        <a:t>Technical knowledge</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a:effectLst/>
                        </a:rPr>
                        <a:t>Managerial skills</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a:effectLst/>
                        </a:rPr>
                        <a:t>Technical knowledge</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nSpc>
                          <a:spcPct val="115000"/>
                        </a:lnSpc>
                      </a:pPr>
                      <a:r>
                        <a:rPr lang="en-GB" sz="1400">
                          <a:effectLst/>
                        </a:rPr>
                        <a:t>Managerial skills</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extLst>
                  <a:ext uri="{0D108BD9-81ED-4DB2-BD59-A6C34878D82A}">
                    <a16:rowId xmlns:a16="http://schemas.microsoft.com/office/drawing/2014/main" val="4177173429"/>
                  </a:ext>
                </a:extLst>
              </a:tr>
              <a:tr h="256233">
                <a:tc>
                  <a:txBody>
                    <a:bodyPr/>
                    <a:lstStyle/>
                    <a:p>
                      <a:pPr>
                        <a:lnSpc>
                          <a:spcPct val="115000"/>
                        </a:lnSpc>
                      </a:pPr>
                      <a:r>
                        <a:rPr lang="en-GB" sz="1400">
                          <a:effectLst/>
                        </a:rPr>
                        <a:t>Self-taught</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62</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69</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46</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62</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50</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38</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solidFill>
                            <a:schemeClr val="accent6"/>
                          </a:solidFill>
                          <a:effectLst/>
                        </a:rPr>
                        <a:t>78</a:t>
                      </a:r>
                      <a:endParaRPr lang="en-GB" sz="2000" dirty="0">
                        <a:solidFill>
                          <a:schemeClr val="accent6"/>
                        </a:solidFill>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65</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extLst>
                  <a:ext uri="{0D108BD9-81ED-4DB2-BD59-A6C34878D82A}">
                    <a16:rowId xmlns:a16="http://schemas.microsoft.com/office/drawing/2014/main" val="1595953466"/>
                  </a:ext>
                </a:extLst>
              </a:tr>
              <a:tr h="1165230">
                <a:tc>
                  <a:txBody>
                    <a:bodyPr/>
                    <a:lstStyle/>
                    <a:p>
                      <a:pPr>
                        <a:lnSpc>
                          <a:spcPct val="115000"/>
                        </a:lnSpc>
                      </a:pPr>
                      <a:r>
                        <a:rPr lang="en-GB" sz="1400">
                          <a:effectLst/>
                        </a:rPr>
                        <a:t>Formal training at an education institution</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31</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31</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46</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31</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50</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25</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solidFill>
                            <a:schemeClr val="accent6"/>
                          </a:solidFill>
                          <a:effectLst/>
                        </a:rPr>
                        <a:t>57</a:t>
                      </a:r>
                      <a:endParaRPr lang="en-GB" sz="1600" dirty="0">
                        <a:solidFill>
                          <a:schemeClr val="accent6"/>
                        </a:solidFill>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52</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extLst>
                  <a:ext uri="{0D108BD9-81ED-4DB2-BD59-A6C34878D82A}">
                    <a16:rowId xmlns:a16="http://schemas.microsoft.com/office/drawing/2014/main" val="2300547361"/>
                  </a:ext>
                </a:extLst>
              </a:tr>
              <a:tr h="483482">
                <a:tc>
                  <a:txBody>
                    <a:bodyPr/>
                    <a:lstStyle/>
                    <a:p>
                      <a:pPr>
                        <a:lnSpc>
                          <a:spcPct val="115000"/>
                        </a:lnSpc>
                      </a:pPr>
                      <a:r>
                        <a:rPr lang="en-GB" sz="1400">
                          <a:effectLst/>
                        </a:rPr>
                        <a:t>Personal mentor</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31</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15</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8</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12</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25</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25</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solidFill>
                            <a:schemeClr val="accent6"/>
                          </a:solidFill>
                          <a:effectLst/>
                        </a:rPr>
                        <a:t>35</a:t>
                      </a:r>
                      <a:endParaRPr lang="en-GB" sz="2000" dirty="0">
                        <a:solidFill>
                          <a:schemeClr val="accent6"/>
                        </a:solidFill>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22</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extLst>
                  <a:ext uri="{0D108BD9-81ED-4DB2-BD59-A6C34878D82A}">
                    <a16:rowId xmlns:a16="http://schemas.microsoft.com/office/drawing/2014/main" val="2077086320"/>
                  </a:ext>
                </a:extLst>
              </a:tr>
              <a:tr h="483482">
                <a:tc>
                  <a:txBody>
                    <a:bodyPr/>
                    <a:lstStyle/>
                    <a:p>
                      <a:pPr>
                        <a:lnSpc>
                          <a:spcPct val="115000"/>
                        </a:lnSpc>
                      </a:pPr>
                      <a:r>
                        <a:rPr lang="en-GB" sz="1400">
                          <a:effectLst/>
                        </a:rPr>
                        <a:t>Internet resources</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38</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31</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23</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19</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13</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13</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solidFill>
                            <a:schemeClr val="accent6"/>
                          </a:solidFill>
                          <a:effectLst/>
                        </a:rPr>
                        <a:t>48</a:t>
                      </a:r>
                      <a:endParaRPr lang="en-GB" sz="2000" dirty="0">
                        <a:solidFill>
                          <a:schemeClr val="accent6"/>
                        </a:solidFill>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17</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extLst>
                  <a:ext uri="{0D108BD9-81ED-4DB2-BD59-A6C34878D82A}">
                    <a16:rowId xmlns:a16="http://schemas.microsoft.com/office/drawing/2014/main" val="2977216366"/>
                  </a:ext>
                </a:extLst>
              </a:tr>
              <a:tr h="256233">
                <a:tc>
                  <a:txBody>
                    <a:bodyPr/>
                    <a:lstStyle/>
                    <a:p>
                      <a:pPr>
                        <a:lnSpc>
                          <a:spcPct val="115000"/>
                        </a:lnSpc>
                      </a:pPr>
                      <a:r>
                        <a:rPr lang="en-GB" sz="1400">
                          <a:effectLst/>
                        </a:rPr>
                        <a:t>Other</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solidFill>
                            <a:schemeClr val="accent6"/>
                          </a:solidFill>
                          <a:effectLst/>
                        </a:rPr>
                        <a:t>23</a:t>
                      </a:r>
                      <a:endParaRPr lang="en-GB" sz="2000" dirty="0">
                        <a:solidFill>
                          <a:schemeClr val="accent6"/>
                        </a:solidFill>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solidFill>
                            <a:schemeClr val="accent6"/>
                          </a:solidFill>
                          <a:effectLst/>
                        </a:rPr>
                        <a:t>23</a:t>
                      </a:r>
                      <a:endParaRPr lang="en-GB" sz="2000" dirty="0">
                        <a:solidFill>
                          <a:schemeClr val="accent6"/>
                        </a:solidFill>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19</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12</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13</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a:effectLst/>
                        </a:rPr>
                        <a:t>0</a:t>
                      </a:r>
                      <a:endParaRPr lang="en-GB" sz="200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13</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tc>
                  <a:txBody>
                    <a:bodyPr/>
                    <a:lstStyle/>
                    <a:p>
                      <a:pPr algn="ctr">
                        <a:lnSpc>
                          <a:spcPct val="115000"/>
                        </a:lnSpc>
                      </a:pPr>
                      <a:r>
                        <a:rPr lang="en-GB" sz="1400" dirty="0">
                          <a:effectLst/>
                        </a:rPr>
                        <a:t>17</a:t>
                      </a:r>
                      <a:endParaRPr lang="en-GB" sz="2000" dirty="0">
                        <a:effectLst/>
                        <a:latin typeface="Times New Roman" panose="02020603050405020304" pitchFamily="18" charset="0"/>
                        <a:ea typeface="Times New Roman" panose="02020603050405020304" pitchFamily="18" charset="0"/>
                        <a:cs typeface="Basic Roman"/>
                      </a:endParaRPr>
                    </a:p>
                  </a:txBody>
                  <a:tcPr marL="68295" marR="68295" marT="0" marB="0"/>
                </a:tc>
                <a:extLst>
                  <a:ext uri="{0D108BD9-81ED-4DB2-BD59-A6C34878D82A}">
                    <a16:rowId xmlns:a16="http://schemas.microsoft.com/office/drawing/2014/main" val="161102939"/>
                  </a:ext>
                </a:extLst>
              </a:tr>
            </a:tbl>
          </a:graphicData>
        </a:graphic>
      </p:graphicFrame>
    </p:spTree>
    <p:extLst>
      <p:ext uri="{BB962C8B-B14F-4D97-AF65-F5344CB8AC3E}">
        <p14:creationId xmlns:p14="http://schemas.microsoft.com/office/powerpoint/2010/main" val="247314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B6F4C-8815-459C-A374-6D192B08099D}"/>
              </a:ext>
            </a:extLst>
          </p:cNvPr>
          <p:cNvSpPr>
            <a:spLocks noGrp="1"/>
          </p:cNvSpPr>
          <p:nvPr>
            <p:ph type="title"/>
          </p:nvPr>
        </p:nvSpPr>
        <p:spPr>
          <a:xfrm>
            <a:off x="827584" y="1177993"/>
            <a:ext cx="7903790" cy="1098482"/>
          </a:xfrm>
        </p:spPr>
        <p:txBody>
          <a:bodyPr/>
          <a:lstStyle/>
          <a:p>
            <a:r>
              <a:rPr lang="en-GB" sz="2400" b="1" dirty="0">
                <a:solidFill>
                  <a:schemeClr val="accent5"/>
                </a:solidFill>
              </a:rPr>
              <a:t>How excited or apprehensive do you feel that your “green” business will grow (%)?</a:t>
            </a:r>
            <a:endParaRPr lang="fr-FR" sz="2400" b="1" dirty="0">
              <a:solidFill>
                <a:schemeClr val="accent5"/>
              </a:solidFill>
            </a:endParaRPr>
          </a:p>
        </p:txBody>
      </p:sp>
      <p:graphicFrame>
        <p:nvGraphicFramePr>
          <p:cNvPr id="4" name="Content Placeholder 3">
            <a:extLst>
              <a:ext uri="{FF2B5EF4-FFF2-40B4-BE49-F238E27FC236}">
                <a16:creationId xmlns:a16="http://schemas.microsoft.com/office/drawing/2014/main" id="{407DEB1F-7B95-40A3-A1B8-14AE63EABE4C}"/>
              </a:ext>
            </a:extLst>
          </p:cNvPr>
          <p:cNvGraphicFramePr>
            <a:graphicFrameLocks noGrp="1"/>
          </p:cNvGraphicFramePr>
          <p:nvPr>
            <p:ph idx="1"/>
            <p:extLst>
              <p:ext uri="{D42A27DB-BD31-4B8C-83A1-F6EECF244321}">
                <p14:modId xmlns:p14="http://schemas.microsoft.com/office/powerpoint/2010/main" val="4218810297"/>
              </p:ext>
            </p:extLst>
          </p:nvPr>
        </p:nvGraphicFramePr>
        <p:xfrm>
          <a:off x="628650" y="2276475"/>
          <a:ext cx="7904163" cy="3822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5735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E4E1A2-8960-41E7-AD24-8FCE8F001424}"/>
              </a:ext>
            </a:extLst>
          </p:cNvPr>
          <p:cNvSpPr>
            <a:spLocks noGrp="1"/>
          </p:cNvSpPr>
          <p:nvPr>
            <p:ph idx="1"/>
          </p:nvPr>
        </p:nvSpPr>
        <p:spPr/>
        <p:txBody>
          <a:bodyPr>
            <a:normAutofit/>
          </a:bodyPr>
          <a:lstStyle/>
          <a:p>
            <a:pPr marL="0" indent="0">
              <a:buNone/>
            </a:pPr>
            <a:r>
              <a:rPr lang="en-US" sz="2600" b="1" i="1" dirty="0"/>
              <a:t>“In green industries you need collaboration more than competition, empathy more than individualism, and a long-term focus on the common good rather than a short-term attention to profitability. Women are better in all those things.” </a:t>
            </a:r>
          </a:p>
          <a:p>
            <a:pPr marL="0" indent="0" algn="r">
              <a:buNone/>
            </a:pPr>
            <a:r>
              <a:rPr lang="en-US" sz="2600" b="1" i="1" dirty="0"/>
              <a:t>		</a:t>
            </a:r>
            <a:r>
              <a:rPr lang="en-US" sz="1800" i="1" dirty="0"/>
              <a:t>Director of </a:t>
            </a:r>
            <a:r>
              <a:rPr lang="en-US" sz="1800" i="1" dirty="0">
                <a:hlinkClick r:id="rId2"/>
              </a:rPr>
              <a:t>Peripheria </a:t>
            </a:r>
            <a:r>
              <a:rPr lang="en-US" sz="1800" i="1" dirty="0"/>
              <a:t>, KIII, Lima, Peru</a:t>
            </a:r>
            <a:endParaRPr lang="en-US" sz="2600" i="1" dirty="0"/>
          </a:p>
        </p:txBody>
      </p:sp>
    </p:spTree>
    <p:extLst>
      <p:ext uri="{BB962C8B-B14F-4D97-AF65-F5344CB8AC3E}">
        <p14:creationId xmlns:p14="http://schemas.microsoft.com/office/powerpoint/2010/main" val="1786190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D42BE1-2BBB-48B9-A987-E52C486B3507}"/>
              </a:ext>
            </a:extLst>
          </p:cNvPr>
          <p:cNvSpPr>
            <a:spLocks noGrp="1"/>
          </p:cNvSpPr>
          <p:nvPr>
            <p:ph type="title"/>
          </p:nvPr>
        </p:nvSpPr>
        <p:spPr>
          <a:xfrm>
            <a:off x="630936" y="548640"/>
            <a:ext cx="2700645" cy="5431536"/>
          </a:xfrm>
        </p:spPr>
        <p:txBody>
          <a:bodyPr>
            <a:normAutofit/>
          </a:bodyPr>
          <a:lstStyle/>
          <a:p>
            <a:r>
              <a:rPr lang="en-GB" sz="3600" b="1" dirty="0">
                <a:solidFill>
                  <a:schemeClr val="accent5"/>
                </a:solidFill>
                <a:effectLst/>
                <a:latin typeface="Calibri" panose="020F0502020204030204" pitchFamily="34" charset="0"/>
                <a:ea typeface="Times New Roman" panose="02020603050405020304" pitchFamily="18" charset="0"/>
              </a:rPr>
              <a:t>COVID-19 is exposing vulnerabilities in social, political and economic systems that were always present</a:t>
            </a:r>
            <a:endParaRPr lang="fr-FR" sz="3600" b="1" dirty="0">
              <a:solidFill>
                <a:schemeClr val="accent5"/>
              </a:solidFill>
            </a:endParaRPr>
          </a:p>
        </p:txBody>
      </p:sp>
      <p:sp>
        <p:nvSpPr>
          <p:cNvPr id="21"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2">
            <a:extLst>
              <a:ext uri="{FF2B5EF4-FFF2-40B4-BE49-F238E27FC236}">
                <a16:creationId xmlns:a16="http://schemas.microsoft.com/office/drawing/2014/main" id="{67754686-63E7-4419-BA70-AB48D44299C0}"/>
              </a:ext>
            </a:extLst>
          </p:cNvPr>
          <p:cNvSpPr>
            <a:spLocks noGrp="1"/>
          </p:cNvSpPr>
          <p:nvPr>
            <p:ph idx="1"/>
          </p:nvPr>
        </p:nvSpPr>
        <p:spPr>
          <a:xfrm>
            <a:off x="3844813" y="552091"/>
            <a:ext cx="4668251" cy="5431536"/>
          </a:xfrm>
        </p:spPr>
        <p:txBody>
          <a:bodyPr anchor="ctr">
            <a:normAutofit/>
          </a:bodyPr>
          <a:lstStyle/>
          <a:p>
            <a:r>
              <a:rPr lang="en-GB" sz="1800" dirty="0"/>
              <a:t>women are disproportionately affected;</a:t>
            </a:r>
          </a:p>
          <a:p>
            <a:pPr lvl="1"/>
            <a:r>
              <a:rPr lang="en-GB" dirty="0"/>
              <a:t>Earn less, more precarious jobs, informal sector</a:t>
            </a:r>
          </a:p>
          <a:p>
            <a:r>
              <a:rPr lang="en-GB" sz="1800" dirty="0"/>
              <a:t>great impact on women in all value chains;</a:t>
            </a:r>
          </a:p>
          <a:p>
            <a:r>
              <a:rPr lang="en-GB" sz="1800" dirty="0"/>
              <a:t>accentuated by an unequal division of care and household responsibilities;</a:t>
            </a:r>
          </a:p>
          <a:p>
            <a:r>
              <a:rPr lang="en-GB" sz="1800" dirty="0"/>
              <a:t>force a change in priorities and funding in the public and private sectors;</a:t>
            </a:r>
          </a:p>
          <a:p>
            <a:pPr lvl="1"/>
            <a:r>
              <a:rPr lang="en-GB" dirty="0"/>
              <a:t>jeopardize progress made so far towards gender equality and empowerment</a:t>
            </a:r>
          </a:p>
          <a:p>
            <a:r>
              <a:rPr lang="en-GB" sz="1800" dirty="0"/>
              <a:t>unique opportunity to bring transformative changes;</a:t>
            </a:r>
          </a:p>
          <a:p>
            <a:r>
              <a:rPr lang="en-GB" sz="1800" dirty="0"/>
              <a:t>the need to prioritize women and economic recovery along more equitable lines;</a:t>
            </a:r>
          </a:p>
          <a:p>
            <a:r>
              <a:rPr lang="en-GB" sz="1800" dirty="0"/>
              <a:t>women are key agents of post-crisis recovery;</a:t>
            </a:r>
          </a:p>
          <a:p>
            <a:r>
              <a:rPr lang="en-GB" sz="1800" dirty="0"/>
              <a:t>the green industry is new, innovative and part of a growing market.</a:t>
            </a:r>
            <a:endParaRPr lang="es-ES" sz="1800" dirty="0"/>
          </a:p>
        </p:txBody>
      </p:sp>
    </p:spTree>
    <p:extLst>
      <p:ext uri="{BB962C8B-B14F-4D97-AF65-F5344CB8AC3E}">
        <p14:creationId xmlns:p14="http://schemas.microsoft.com/office/powerpoint/2010/main" val="184484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21AE4350-42C4-4FEB-A820-3752E1736175}"/>
              </a:ext>
            </a:extLst>
          </p:cNvPr>
          <p:cNvGraphicFramePr>
            <a:graphicFrameLocks/>
          </p:cNvGraphicFramePr>
          <p:nvPr>
            <p:extLst>
              <p:ext uri="{D42A27DB-BD31-4B8C-83A1-F6EECF244321}">
                <p14:modId xmlns:p14="http://schemas.microsoft.com/office/powerpoint/2010/main" val="1631255061"/>
              </p:ext>
            </p:extLst>
          </p:nvPr>
        </p:nvGraphicFramePr>
        <p:xfrm>
          <a:off x="749300" y="2384425"/>
          <a:ext cx="3786188" cy="36163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6F0597A8-3A8D-4B39-A406-4013A61662BD}"/>
              </a:ext>
            </a:extLst>
          </p:cNvPr>
          <p:cNvSpPr>
            <a:spLocks noGrp="1"/>
          </p:cNvSpPr>
          <p:nvPr>
            <p:ph type="title"/>
          </p:nvPr>
        </p:nvSpPr>
        <p:spPr>
          <a:xfrm>
            <a:off x="749300" y="1050698"/>
            <a:ext cx="8023803" cy="1325563"/>
          </a:xfrm>
        </p:spPr>
        <p:txBody>
          <a:bodyPr anchor="ctr">
            <a:normAutofit/>
          </a:bodyPr>
          <a:lstStyle/>
          <a:p>
            <a:r>
              <a:rPr lang="en-GB" sz="3200" b="1" i="1" dirty="0">
                <a:solidFill>
                  <a:srgbClr val="002060"/>
                </a:solidFill>
              </a:rPr>
              <a:t>We spoke with 361 people in the 4 countries</a:t>
            </a:r>
            <a:endParaRPr lang="en-US" sz="3200" b="1" i="1" dirty="0">
              <a:solidFill>
                <a:srgbClr val="002060"/>
              </a:solidFill>
            </a:endParaRPr>
          </a:p>
        </p:txBody>
      </p:sp>
      <p:graphicFrame>
        <p:nvGraphicFramePr>
          <p:cNvPr id="5" name="Chart 4">
            <a:extLst>
              <a:ext uri="{FF2B5EF4-FFF2-40B4-BE49-F238E27FC236}">
                <a16:creationId xmlns:a16="http://schemas.microsoft.com/office/drawing/2014/main" id="{E1A07F5A-B946-4F6C-A99D-6DD6927E3065}"/>
              </a:ext>
            </a:extLst>
          </p:cNvPr>
          <p:cNvGraphicFramePr>
            <a:graphicFrameLocks/>
          </p:cNvGraphicFramePr>
          <p:nvPr>
            <p:extLst>
              <p:ext uri="{D42A27DB-BD31-4B8C-83A1-F6EECF244321}">
                <p14:modId xmlns:p14="http://schemas.microsoft.com/office/powerpoint/2010/main" val="3109897988"/>
              </p:ext>
            </p:extLst>
          </p:nvPr>
        </p:nvGraphicFramePr>
        <p:xfrm>
          <a:off x="4570766" y="240132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664448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F980D1B-DC2E-46F4-A572-7538308DCB62}"/>
              </a:ext>
            </a:extLst>
          </p:cNvPr>
          <p:cNvPicPr/>
          <p:nvPr/>
        </p:nvPicPr>
        <p:blipFill rotWithShape="1">
          <a:blip r:embed="rId3" cstate="print">
            <a:extLst>
              <a:ext uri="{28A0092B-C50C-407E-A947-70E740481C1C}">
                <a14:useLocalDpi xmlns:a14="http://schemas.microsoft.com/office/drawing/2010/main" val="0"/>
              </a:ext>
            </a:extLst>
          </a:blip>
          <a:srcRect l="4031" r="2970" b="2"/>
          <a:stretch/>
        </p:blipFill>
        <p:spPr>
          <a:xfrm>
            <a:off x="-1" y="10"/>
            <a:ext cx="9144000" cy="6857990"/>
          </a:xfrm>
          <a:prstGeom prst="rect">
            <a:avLst/>
          </a:prstGeom>
        </p:spPr>
      </p:pic>
      <p:sp>
        <p:nvSpPr>
          <p:cNvPr id="14"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1" y="2463131"/>
            <a:ext cx="4512879" cy="4394869"/>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68580" tIns="34290" rIns="68580" bIns="34290" rtlCol="0" anchor="t">
            <a:normAutofit/>
          </a:bodyPr>
          <a:lstStyle/>
          <a:p>
            <a:pPr algn="ctr">
              <a:spcAft>
                <a:spcPts val="750"/>
              </a:spcAft>
              <a:buClr>
                <a:schemeClr val="tx1"/>
              </a:buClr>
              <a:buSzPct val="100000"/>
            </a:pPr>
            <a:endParaRPr lang="en-US" sz="1200" cap="all"/>
          </a:p>
        </p:txBody>
      </p:sp>
      <p:cxnSp>
        <p:nvCxnSpPr>
          <p:cNvPr id="13" name="Straight Connector 12">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95115" y="4226880"/>
            <a:ext cx="701565"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1662575" y="3103048"/>
            <a:ext cx="3444766" cy="2247663"/>
          </a:xfrm>
        </p:spPr>
        <p:txBody>
          <a:bodyPr anchor="ctr">
            <a:normAutofit fontScale="85000" lnSpcReduction="20000"/>
          </a:bodyPr>
          <a:lstStyle/>
          <a:p>
            <a:pPr marL="0" indent="0">
              <a:buNone/>
            </a:pPr>
            <a:endParaRPr lang="en-US" sz="1300" dirty="0"/>
          </a:p>
          <a:p>
            <a:pPr marL="0" indent="0">
              <a:buNone/>
            </a:pPr>
            <a:endParaRPr lang="en-US" sz="1300" b="1" dirty="0"/>
          </a:p>
          <a:p>
            <a:pPr marL="0" indent="0">
              <a:buNone/>
            </a:pPr>
            <a:endParaRPr lang="en-US" sz="1300" b="1" dirty="0"/>
          </a:p>
          <a:p>
            <a:pPr marL="0" indent="0" algn="ctr">
              <a:buNone/>
            </a:pPr>
            <a:r>
              <a:rPr lang="en-US" sz="2800" b="1" dirty="0" err="1"/>
              <a:t>Orkun</a:t>
            </a:r>
            <a:endParaRPr lang="en-US" sz="2800" b="1" dirty="0"/>
          </a:p>
          <a:p>
            <a:pPr marL="0" indent="0" algn="ctr">
              <a:buNone/>
            </a:pPr>
            <a:r>
              <a:rPr lang="en-US" sz="2800" b="1" dirty="0"/>
              <a:t>Gracias</a:t>
            </a:r>
          </a:p>
          <a:p>
            <a:pPr marL="0" indent="0" algn="ctr">
              <a:buNone/>
            </a:pPr>
            <a:r>
              <a:rPr lang="en-US" sz="2800" b="1" dirty="0"/>
              <a:t>Merci</a:t>
            </a:r>
          </a:p>
          <a:p>
            <a:pPr marL="0" indent="0" algn="ctr">
              <a:buNone/>
            </a:pPr>
            <a:r>
              <a:rPr lang="en-US" sz="2800" b="1" dirty="0" err="1"/>
              <a:t>Dankie</a:t>
            </a:r>
            <a:endParaRPr lang="en-US" sz="2800" b="1" dirty="0"/>
          </a:p>
          <a:p>
            <a:pPr marL="0" indent="0">
              <a:buNone/>
            </a:pPr>
            <a:endParaRPr lang="en-US" sz="1300" b="1" dirty="0"/>
          </a:p>
        </p:txBody>
      </p:sp>
    </p:spTree>
    <p:extLst>
      <p:ext uri="{BB962C8B-B14F-4D97-AF65-F5344CB8AC3E}">
        <p14:creationId xmlns:p14="http://schemas.microsoft.com/office/powerpoint/2010/main" val="1617198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 name="connsiteX0" fmla="*/ 0 w 5410200"/>
              <a:gd name="connsiteY0" fmla="*/ 0 h 13716"/>
              <a:gd name="connsiteX1" fmla="*/ 622173 w 5410200"/>
              <a:gd name="connsiteY1" fmla="*/ 0 h 13716"/>
              <a:gd name="connsiteX2" fmla="*/ 1136142 w 5410200"/>
              <a:gd name="connsiteY2" fmla="*/ 0 h 13716"/>
              <a:gd name="connsiteX3" fmla="*/ 1920621 w 5410200"/>
              <a:gd name="connsiteY3" fmla="*/ 0 h 13716"/>
              <a:gd name="connsiteX4" fmla="*/ 2542794 w 5410200"/>
              <a:gd name="connsiteY4" fmla="*/ 0 h 13716"/>
              <a:gd name="connsiteX5" fmla="*/ 3164967 w 5410200"/>
              <a:gd name="connsiteY5" fmla="*/ 0 h 13716"/>
              <a:gd name="connsiteX6" fmla="*/ 3949446 w 5410200"/>
              <a:gd name="connsiteY6" fmla="*/ 0 h 13716"/>
              <a:gd name="connsiteX7" fmla="*/ 4517517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165854 w 5410200"/>
              <a:gd name="connsiteY11" fmla="*/ 13716 h 13716"/>
              <a:gd name="connsiteX12" fmla="*/ 3543681 w 5410200"/>
              <a:gd name="connsiteY12" fmla="*/ 13716 h 13716"/>
              <a:gd name="connsiteX13" fmla="*/ 2759202 w 5410200"/>
              <a:gd name="connsiteY13" fmla="*/ 13716 h 13716"/>
              <a:gd name="connsiteX14" fmla="*/ 1974723 w 5410200"/>
              <a:gd name="connsiteY14" fmla="*/ 13716 h 13716"/>
              <a:gd name="connsiteX15" fmla="*/ 1406652 w 5410200"/>
              <a:gd name="connsiteY15" fmla="*/ 13716 h 13716"/>
              <a:gd name="connsiteX16" fmla="*/ 730377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76940" y="8795"/>
                  <a:pt x="295530" y="-3818"/>
                  <a:pt x="568071" y="0"/>
                </a:cubicBezTo>
                <a:cubicBezTo>
                  <a:pt x="821049" y="-7814"/>
                  <a:pt x="977778" y="-9274"/>
                  <a:pt x="1298448" y="0"/>
                </a:cubicBezTo>
                <a:cubicBezTo>
                  <a:pt x="1590381" y="13044"/>
                  <a:pt x="1630605" y="-28"/>
                  <a:pt x="1920621" y="0"/>
                </a:cubicBezTo>
                <a:cubicBezTo>
                  <a:pt x="2206035" y="10386"/>
                  <a:pt x="2357755" y="-28028"/>
                  <a:pt x="2488692" y="0"/>
                </a:cubicBezTo>
                <a:cubicBezTo>
                  <a:pt x="2633521" y="25625"/>
                  <a:pt x="3022777" y="-45440"/>
                  <a:pt x="3219069" y="0"/>
                </a:cubicBezTo>
                <a:cubicBezTo>
                  <a:pt x="3460337" y="63290"/>
                  <a:pt x="3645640" y="26494"/>
                  <a:pt x="3895344" y="0"/>
                </a:cubicBezTo>
                <a:cubicBezTo>
                  <a:pt x="4126339" y="-535"/>
                  <a:pt x="4382665" y="-55222"/>
                  <a:pt x="4571619" y="0"/>
                </a:cubicBezTo>
                <a:cubicBezTo>
                  <a:pt x="4776405" y="-816"/>
                  <a:pt x="5201098" y="-43036"/>
                  <a:pt x="5410200" y="0"/>
                </a:cubicBezTo>
                <a:cubicBezTo>
                  <a:pt x="5409052" y="2649"/>
                  <a:pt x="5410186" y="9063"/>
                  <a:pt x="5410200" y="13716"/>
                </a:cubicBezTo>
                <a:cubicBezTo>
                  <a:pt x="5133704" y="5182"/>
                  <a:pt x="5123444" y="31477"/>
                  <a:pt x="4842129" y="13716"/>
                </a:cubicBezTo>
                <a:cubicBezTo>
                  <a:pt x="4568650" y="-219"/>
                  <a:pt x="4447390" y="8221"/>
                  <a:pt x="4328160" y="13716"/>
                </a:cubicBezTo>
                <a:cubicBezTo>
                  <a:pt x="4227436" y="28078"/>
                  <a:pt x="3754725" y="-2253"/>
                  <a:pt x="3597783" y="13716"/>
                </a:cubicBezTo>
                <a:cubicBezTo>
                  <a:pt x="3459353" y="10223"/>
                  <a:pt x="3317740" y="47315"/>
                  <a:pt x="3029712" y="13716"/>
                </a:cubicBezTo>
                <a:cubicBezTo>
                  <a:pt x="2766446" y="5245"/>
                  <a:pt x="2645518" y="35922"/>
                  <a:pt x="2299335" y="13716"/>
                </a:cubicBezTo>
                <a:cubicBezTo>
                  <a:pt x="1977844" y="23735"/>
                  <a:pt x="1781583" y="-1801"/>
                  <a:pt x="1514856" y="13716"/>
                </a:cubicBezTo>
                <a:cubicBezTo>
                  <a:pt x="1212648" y="18781"/>
                  <a:pt x="1087880" y="-4407"/>
                  <a:pt x="892683" y="13716"/>
                </a:cubicBezTo>
                <a:cubicBezTo>
                  <a:pt x="745769" y="11772"/>
                  <a:pt x="183254" y="-32062"/>
                  <a:pt x="0" y="13716"/>
                </a:cubicBezTo>
                <a:cubicBezTo>
                  <a:pt x="-907" y="9799"/>
                  <a:pt x="-75" y="7151"/>
                  <a:pt x="0" y="0"/>
                </a:cubicBezTo>
                <a:close/>
              </a:path>
              <a:path w="5410200" h="13716" stroke="0" extrusionOk="0">
                <a:moveTo>
                  <a:pt x="0" y="0"/>
                </a:moveTo>
                <a:cubicBezTo>
                  <a:pt x="269468" y="-22806"/>
                  <a:pt x="392563" y="4840"/>
                  <a:pt x="622173" y="0"/>
                </a:cubicBezTo>
                <a:cubicBezTo>
                  <a:pt x="884216" y="-2196"/>
                  <a:pt x="1034637" y="7784"/>
                  <a:pt x="1136142" y="0"/>
                </a:cubicBezTo>
                <a:cubicBezTo>
                  <a:pt x="1204956" y="5920"/>
                  <a:pt x="1559779" y="-61408"/>
                  <a:pt x="1920621" y="0"/>
                </a:cubicBezTo>
                <a:cubicBezTo>
                  <a:pt x="2280250" y="-18581"/>
                  <a:pt x="2372470" y="4128"/>
                  <a:pt x="2542794" y="0"/>
                </a:cubicBezTo>
                <a:cubicBezTo>
                  <a:pt x="2688150" y="-17189"/>
                  <a:pt x="2885478" y="-51412"/>
                  <a:pt x="3164967" y="0"/>
                </a:cubicBezTo>
                <a:cubicBezTo>
                  <a:pt x="3470933" y="16143"/>
                  <a:pt x="3588003" y="-4313"/>
                  <a:pt x="3949446" y="0"/>
                </a:cubicBezTo>
                <a:cubicBezTo>
                  <a:pt x="4331172" y="1470"/>
                  <a:pt x="4289286" y="5331"/>
                  <a:pt x="4517517" y="0"/>
                </a:cubicBezTo>
                <a:cubicBezTo>
                  <a:pt x="4736577" y="41911"/>
                  <a:pt x="5141868" y="443"/>
                  <a:pt x="5410200" y="0"/>
                </a:cubicBezTo>
                <a:cubicBezTo>
                  <a:pt x="5410845" y="2936"/>
                  <a:pt x="5409877" y="9829"/>
                  <a:pt x="5410200" y="13716"/>
                </a:cubicBezTo>
                <a:cubicBezTo>
                  <a:pt x="5130880" y="48304"/>
                  <a:pt x="5008082" y="-27188"/>
                  <a:pt x="4842129" y="13716"/>
                </a:cubicBezTo>
                <a:cubicBezTo>
                  <a:pt x="4629232" y="38478"/>
                  <a:pt x="4430159" y="43872"/>
                  <a:pt x="4165854" y="13716"/>
                </a:cubicBezTo>
                <a:cubicBezTo>
                  <a:pt x="3880517" y="17026"/>
                  <a:pt x="3820863" y="-12209"/>
                  <a:pt x="3543681" y="13716"/>
                </a:cubicBezTo>
                <a:cubicBezTo>
                  <a:pt x="3267577" y="39687"/>
                  <a:pt x="3047131" y="-8774"/>
                  <a:pt x="2759202" y="13716"/>
                </a:cubicBezTo>
                <a:cubicBezTo>
                  <a:pt x="2418778" y="17929"/>
                  <a:pt x="2206820" y="-35095"/>
                  <a:pt x="1974723" y="13716"/>
                </a:cubicBezTo>
                <a:cubicBezTo>
                  <a:pt x="1740429" y="35710"/>
                  <a:pt x="1599301" y="34493"/>
                  <a:pt x="1406652" y="13716"/>
                </a:cubicBezTo>
                <a:cubicBezTo>
                  <a:pt x="1196601" y="3966"/>
                  <a:pt x="938578" y="38717"/>
                  <a:pt x="730377" y="13716"/>
                </a:cubicBezTo>
                <a:cubicBezTo>
                  <a:pt x="524173" y="26651"/>
                  <a:pt x="336004" y="-17469"/>
                  <a:pt x="0" y="13716"/>
                </a:cubicBezTo>
                <a:cubicBezTo>
                  <a:pt x="-377" y="9245"/>
                  <a:pt x="1157" y="3819"/>
                  <a:pt x="0" y="0"/>
                </a:cubicBezTo>
                <a:close/>
              </a:path>
              <a:path w="5410200" h="13716" fill="none" stroke="0" extrusionOk="0">
                <a:moveTo>
                  <a:pt x="0" y="0"/>
                </a:moveTo>
                <a:cubicBezTo>
                  <a:pt x="148438" y="-27720"/>
                  <a:pt x="315263" y="-14841"/>
                  <a:pt x="568071" y="0"/>
                </a:cubicBezTo>
                <a:cubicBezTo>
                  <a:pt x="840209" y="21288"/>
                  <a:pt x="982180" y="-6281"/>
                  <a:pt x="1298448" y="0"/>
                </a:cubicBezTo>
                <a:cubicBezTo>
                  <a:pt x="1577021" y="13763"/>
                  <a:pt x="1630910" y="1060"/>
                  <a:pt x="1920621" y="0"/>
                </a:cubicBezTo>
                <a:cubicBezTo>
                  <a:pt x="2200928" y="-1340"/>
                  <a:pt x="2382869" y="-10369"/>
                  <a:pt x="2488692" y="0"/>
                </a:cubicBezTo>
                <a:cubicBezTo>
                  <a:pt x="2620356" y="20061"/>
                  <a:pt x="3042766" y="-74691"/>
                  <a:pt x="3219069" y="0"/>
                </a:cubicBezTo>
                <a:cubicBezTo>
                  <a:pt x="3395755" y="31704"/>
                  <a:pt x="3646717" y="33546"/>
                  <a:pt x="3895344" y="0"/>
                </a:cubicBezTo>
                <a:cubicBezTo>
                  <a:pt x="4131847" y="-43416"/>
                  <a:pt x="4371681" y="11418"/>
                  <a:pt x="4571619" y="0"/>
                </a:cubicBezTo>
                <a:cubicBezTo>
                  <a:pt x="4799447" y="47677"/>
                  <a:pt x="5212547" y="1562"/>
                  <a:pt x="5410200" y="0"/>
                </a:cubicBezTo>
                <a:cubicBezTo>
                  <a:pt x="5408905" y="2744"/>
                  <a:pt x="5410401" y="9950"/>
                  <a:pt x="5410200" y="13716"/>
                </a:cubicBezTo>
                <a:cubicBezTo>
                  <a:pt x="5139576" y="2947"/>
                  <a:pt x="5122299" y="33775"/>
                  <a:pt x="4842129" y="13716"/>
                </a:cubicBezTo>
                <a:cubicBezTo>
                  <a:pt x="4566356" y="6655"/>
                  <a:pt x="4456854" y="15426"/>
                  <a:pt x="4328160" y="13716"/>
                </a:cubicBezTo>
                <a:cubicBezTo>
                  <a:pt x="4234703" y="-822"/>
                  <a:pt x="3768176" y="-16062"/>
                  <a:pt x="3597783" y="13716"/>
                </a:cubicBezTo>
                <a:cubicBezTo>
                  <a:pt x="3430303" y="10148"/>
                  <a:pt x="3287506" y="20215"/>
                  <a:pt x="3029712" y="13716"/>
                </a:cubicBezTo>
                <a:cubicBezTo>
                  <a:pt x="2742636" y="-2421"/>
                  <a:pt x="2637847" y="18109"/>
                  <a:pt x="2299335" y="13716"/>
                </a:cubicBezTo>
                <a:cubicBezTo>
                  <a:pt x="1959433" y="-7861"/>
                  <a:pt x="1779456" y="37101"/>
                  <a:pt x="1514856" y="13716"/>
                </a:cubicBezTo>
                <a:cubicBezTo>
                  <a:pt x="1212431" y="31797"/>
                  <a:pt x="1086601" y="7282"/>
                  <a:pt x="892683" y="13716"/>
                </a:cubicBezTo>
                <a:cubicBezTo>
                  <a:pt x="721500" y="45800"/>
                  <a:pt x="194249" y="-29802"/>
                  <a:pt x="0" y="13716"/>
                </a:cubicBezTo>
                <a:cubicBezTo>
                  <a:pt x="-508" y="9800"/>
                  <a:pt x="-280" y="682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09587" y="2854"/>
                          <a:pt x="5409791" y="9451"/>
                          <a:pt x="5410200" y="13716"/>
                        </a:cubicBezTo>
                        <a:cubicBezTo>
                          <a:pt x="5139060" y="2179"/>
                          <a:pt x="5121593" y="26463"/>
                          <a:pt x="4842129" y="13716"/>
                        </a:cubicBezTo>
                        <a:cubicBezTo>
                          <a:pt x="4562665" y="969"/>
                          <a:pt x="4448273" y="4915"/>
                          <a:pt x="4328160" y="13716"/>
                        </a:cubicBezTo>
                        <a:cubicBezTo>
                          <a:pt x="4208047" y="22517"/>
                          <a:pt x="3760936" y="17995"/>
                          <a:pt x="3597783" y="13716"/>
                        </a:cubicBezTo>
                        <a:cubicBezTo>
                          <a:pt x="3434630" y="9437"/>
                          <a:pt x="3299718" y="28641"/>
                          <a:pt x="3029712" y="13716"/>
                        </a:cubicBezTo>
                        <a:cubicBezTo>
                          <a:pt x="2759706" y="-1209"/>
                          <a:pt x="2640159" y="22822"/>
                          <a:pt x="2299335" y="13716"/>
                        </a:cubicBezTo>
                        <a:cubicBezTo>
                          <a:pt x="1958511" y="4610"/>
                          <a:pt x="1801186" y="24413"/>
                          <a:pt x="1514856" y="13716"/>
                        </a:cubicBezTo>
                        <a:cubicBezTo>
                          <a:pt x="1228526" y="3019"/>
                          <a:pt x="1063509" y="-9877"/>
                          <a:pt x="892683" y="13716"/>
                        </a:cubicBezTo>
                        <a:cubicBezTo>
                          <a:pt x="721857" y="37309"/>
                          <a:pt x="186945" y="-25469"/>
                          <a:pt x="0" y="13716"/>
                        </a:cubicBezTo>
                        <a:cubicBezTo>
                          <a:pt x="-342" y="9537"/>
                          <a:pt x="-97" y="6817"/>
                          <a:pt x="0" y="0"/>
                        </a:cubicBezTo>
                        <a:close/>
                      </a:path>
                      <a:path w="5410200" h="13716"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10660" y="2787"/>
                          <a:pt x="5410166" y="9748"/>
                          <a:pt x="5410200" y="13716"/>
                        </a:cubicBezTo>
                        <a:cubicBezTo>
                          <a:pt x="5163327" y="36922"/>
                          <a:pt x="5008749" y="6121"/>
                          <a:pt x="4842129" y="13716"/>
                        </a:cubicBezTo>
                        <a:cubicBezTo>
                          <a:pt x="4675509" y="21311"/>
                          <a:pt x="4433401" y="-5187"/>
                          <a:pt x="4165854" y="13716"/>
                        </a:cubicBezTo>
                        <a:cubicBezTo>
                          <a:pt x="3898308" y="32619"/>
                          <a:pt x="3809032" y="-13282"/>
                          <a:pt x="3543681" y="13716"/>
                        </a:cubicBezTo>
                        <a:cubicBezTo>
                          <a:pt x="3278330" y="40714"/>
                          <a:pt x="3073876" y="-20489"/>
                          <a:pt x="2759202" y="13716"/>
                        </a:cubicBezTo>
                        <a:cubicBezTo>
                          <a:pt x="2444528" y="47921"/>
                          <a:pt x="2204144" y="-1200"/>
                          <a:pt x="1974723" y="13716"/>
                        </a:cubicBezTo>
                        <a:cubicBezTo>
                          <a:pt x="1745302" y="28632"/>
                          <a:pt x="1602335" y="26918"/>
                          <a:pt x="1406652" y="13716"/>
                        </a:cubicBezTo>
                        <a:cubicBezTo>
                          <a:pt x="1210969" y="514"/>
                          <a:pt x="923948" y="-1411"/>
                          <a:pt x="730377" y="13716"/>
                        </a:cubicBezTo>
                        <a:cubicBezTo>
                          <a:pt x="536806" y="28843"/>
                          <a:pt x="336496" y="-4713"/>
                          <a:pt x="0" y="13716"/>
                        </a:cubicBezTo>
                        <a:cubicBezTo>
                          <a:pt x="-535" y="9547"/>
                          <a:pt x="488" y="4515"/>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5E5CF1D8-55B2-4312-AA45-DB1ABBFD120C}"/>
              </a:ext>
            </a:extLst>
          </p:cNvPr>
          <p:cNvGraphicFramePr>
            <a:graphicFrameLocks noGrp="1"/>
          </p:cNvGraphicFramePr>
          <p:nvPr>
            <p:ph idx="1"/>
          </p:nvPr>
        </p:nvGraphicFramePr>
        <p:xfrm>
          <a:off x="3486013" y="718695"/>
          <a:ext cx="5175384" cy="5380405"/>
        </p:xfrm>
        <a:graphic>
          <a:graphicData uri="http://schemas.openxmlformats.org/drawingml/2006/table">
            <a:tbl>
              <a:tblPr firstRow="1" firstCol="1" bandRow="1">
                <a:tableStyleId>{5C22544A-7EE6-4342-B048-85BDC9FD1C3A}</a:tableStyleId>
              </a:tblPr>
              <a:tblGrid>
                <a:gridCol w="1746086">
                  <a:extLst>
                    <a:ext uri="{9D8B030D-6E8A-4147-A177-3AD203B41FA5}">
                      <a16:colId xmlns:a16="http://schemas.microsoft.com/office/drawing/2014/main" val="793221772"/>
                    </a:ext>
                  </a:extLst>
                </a:gridCol>
                <a:gridCol w="3429298">
                  <a:extLst>
                    <a:ext uri="{9D8B030D-6E8A-4147-A177-3AD203B41FA5}">
                      <a16:colId xmlns:a16="http://schemas.microsoft.com/office/drawing/2014/main" val="2007338213"/>
                    </a:ext>
                  </a:extLst>
                </a:gridCol>
              </a:tblGrid>
              <a:tr h="227200">
                <a:tc>
                  <a:txBody>
                    <a:bodyPr/>
                    <a:lstStyle/>
                    <a:p>
                      <a:pPr algn="ctr">
                        <a:lnSpc>
                          <a:spcPct val="115000"/>
                        </a:lnSpc>
                      </a:pPr>
                      <a:r>
                        <a:rPr lang="en-GB" sz="1200">
                          <a:effectLst/>
                        </a:rPr>
                        <a:t>Sectors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75000"/>
                      </a:schemeClr>
                    </a:solidFill>
                  </a:tcPr>
                </a:tc>
                <a:tc>
                  <a:txBody>
                    <a:bodyPr/>
                    <a:lstStyle/>
                    <a:p>
                      <a:pPr algn="ctr">
                        <a:lnSpc>
                          <a:spcPct val="115000"/>
                        </a:lnSpc>
                      </a:pPr>
                      <a:r>
                        <a:rPr lang="en-GB" sz="1200">
                          <a:effectLst/>
                        </a:rPr>
                        <a:t>Sub-sector</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75000"/>
                      </a:schemeClr>
                    </a:solidFill>
                  </a:tcPr>
                </a:tc>
                <a:extLst>
                  <a:ext uri="{0D108BD9-81ED-4DB2-BD59-A6C34878D82A}">
                    <a16:rowId xmlns:a16="http://schemas.microsoft.com/office/drawing/2014/main" val="2565482917"/>
                  </a:ext>
                </a:extLst>
              </a:tr>
              <a:tr h="227200">
                <a:tc gridSpan="2">
                  <a:txBody>
                    <a:bodyPr/>
                    <a:lstStyle/>
                    <a:p>
                      <a:pPr>
                        <a:lnSpc>
                          <a:spcPct val="115000"/>
                        </a:lnSpc>
                      </a:pPr>
                      <a:r>
                        <a:rPr lang="en-GB" sz="1200">
                          <a:effectLst/>
                        </a:rPr>
                        <a:t>Cambodia</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75000"/>
                      </a:schemeClr>
                    </a:solidFill>
                  </a:tcPr>
                </a:tc>
                <a:tc hMerge="1">
                  <a:txBody>
                    <a:bodyPr/>
                    <a:lstStyle/>
                    <a:p>
                      <a:endParaRPr lang="fr-FR"/>
                    </a:p>
                  </a:txBody>
                  <a:tcPr/>
                </a:tc>
                <a:extLst>
                  <a:ext uri="{0D108BD9-81ED-4DB2-BD59-A6C34878D82A}">
                    <a16:rowId xmlns:a16="http://schemas.microsoft.com/office/drawing/2014/main" val="3076210642"/>
                  </a:ext>
                </a:extLst>
              </a:tr>
              <a:tr h="439921">
                <a:tc>
                  <a:txBody>
                    <a:bodyPr/>
                    <a:lstStyle/>
                    <a:p>
                      <a:pPr>
                        <a:lnSpc>
                          <a:spcPct val="115000"/>
                        </a:lnSpc>
                      </a:pPr>
                      <a:r>
                        <a:rPr lang="en-GB" sz="1200">
                          <a:effectLst/>
                        </a:rPr>
                        <a:t>Garment, textile and footwear</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tc>
                  <a:txBody>
                    <a:bodyPr/>
                    <a:lstStyle/>
                    <a:p>
                      <a:pPr>
                        <a:lnSpc>
                          <a:spcPct val="115000"/>
                        </a:lnSpc>
                      </a:pPr>
                      <a:r>
                        <a:rPr lang="en-GB" sz="1200">
                          <a:effectLst/>
                        </a:rPr>
                        <a:t> </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extLst>
                  <a:ext uri="{0D108BD9-81ED-4DB2-BD59-A6C34878D82A}">
                    <a16:rowId xmlns:a16="http://schemas.microsoft.com/office/drawing/2014/main" val="997944435"/>
                  </a:ext>
                </a:extLst>
              </a:tr>
              <a:tr h="439921">
                <a:tc>
                  <a:txBody>
                    <a:bodyPr/>
                    <a:lstStyle/>
                    <a:p>
                      <a:pPr>
                        <a:lnSpc>
                          <a:spcPct val="115000"/>
                        </a:lnSpc>
                      </a:pPr>
                      <a:r>
                        <a:rPr lang="en-GB" sz="1200">
                          <a:effectLst/>
                        </a:rPr>
                        <a:t>Agribusiness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tc>
                  <a:txBody>
                    <a:bodyPr/>
                    <a:lstStyle/>
                    <a:p>
                      <a:pPr>
                        <a:lnSpc>
                          <a:spcPct val="115000"/>
                        </a:lnSpc>
                      </a:pPr>
                      <a:r>
                        <a:rPr lang="en-GB" sz="1200">
                          <a:effectLst/>
                        </a:rPr>
                        <a:t>Organic agriculture and transformation of agri-foods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extLst>
                  <a:ext uri="{0D108BD9-81ED-4DB2-BD59-A6C34878D82A}">
                    <a16:rowId xmlns:a16="http://schemas.microsoft.com/office/drawing/2014/main" val="2462372385"/>
                  </a:ext>
                </a:extLst>
              </a:tr>
              <a:tr h="227200">
                <a:tc>
                  <a:txBody>
                    <a:bodyPr/>
                    <a:lstStyle/>
                    <a:p>
                      <a:pPr>
                        <a:lnSpc>
                          <a:spcPct val="115000"/>
                        </a:lnSpc>
                      </a:pPr>
                      <a:r>
                        <a:rPr lang="en-GB" sz="1200">
                          <a:effectLst/>
                        </a:rPr>
                        <a:t>Energy</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tc>
                  <a:txBody>
                    <a:bodyPr/>
                    <a:lstStyle/>
                    <a:p>
                      <a:pPr>
                        <a:lnSpc>
                          <a:spcPct val="115000"/>
                        </a:lnSpc>
                      </a:pPr>
                      <a:r>
                        <a:rPr lang="en-GB" sz="1200">
                          <a:effectLst/>
                        </a:rPr>
                        <a:t>Solar</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extLst>
                  <a:ext uri="{0D108BD9-81ED-4DB2-BD59-A6C34878D82A}">
                    <a16:rowId xmlns:a16="http://schemas.microsoft.com/office/drawing/2014/main" val="3755446113"/>
                  </a:ext>
                </a:extLst>
              </a:tr>
              <a:tr h="227200">
                <a:tc>
                  <a:txBody>
                    <a:bodyPr/>
                    <a:lstStyle/>
                    <a:p>
                      <a:pPr>
                        <a:lnSpc>
                          <a:spcPct val="115000"/>
                        </a:lnSpc>
                      </a:pPr>
                      <a:r>
                        <a:rPr lang="en-GB" sz="1200">
                          <a:effectLst/>
                        </a:rPr>
                        <a:t>Tourism</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tc>
                  <a:txBody>
                    <a:bodyPr/>
                    <a:lstStyle/>
                    <a:p>
                      <a:pPr>
                        <a:lnSpc>
                          <a:spcPct val="115000"/>
                        </a:lnSpc>
                      </a:pPr>
                      <a:r>
                        <a:rPr lang="en-GB" sz="1200">
                          <a:effectLst/>
                        </a:rPr>
                        <a:t>Hospitality and restaurant</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1">
                        <a:lumMod val="60000"/>
                        <a:lumOff val="40000"/>
                      </a:schemeClr>
                    </a:solidFill>
                  </a:tcPr>
                </a:tc>
                <a:extLst>
                  <a:ext uri="{0D108BD9-81ED-4DB2-BD59-A6C34878D82A}">
                    <a16:rowId xmlns:a16="http://schemas.microsoft.com/office/drawing/2014/main" val="3881713358"/>
                  </a:ext>
                </a:extLst>
              </a:tr>
              <a:tr h="227200">
                <a:tc gridSpan="2">
                  <a:txBody>
                    <a:bodyPr/>
                    <a:lstStyle/>
                    <a:p>
                      <a:pPr>
                        <a:lnSpc>
                          <a:spcPct val="115000"/>
                        </a:lnSpc>
                      </a:pPr>
                      <a:r>
                        <a:rPr lang="en-GB" sz="1200">
                          <a:effectLst/>
                        </a:rPr>
                        <a:t>Peru</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2">
                        <a:lumMod val="60000"/>
                        <a:lumOff val="40000"/>
                      </a:schemeClr>
                    </a:solidFill>
                  </a:tcPr>
                </a:tc>
                <a:tc hMerge="1">
                  <a:txBody>
                    <a:bodyPr/>
                    <a:lstStyle/>
                    <a:p>
                      <a:endParaRPr lang="fr-FR"/>
                    </a:p>
                  </a:txBody>
                  <a:tcPr/>
                </a:tc>
                <a:extLst>
                  <a:ext uri="{0D108BD9-81ED-4DB2-BD59-A6C34878D82A}">
                    <a16:rowId xmlns:a16="http://schemas.microsoft.com/office/drawing/2014/main" val="706022704"/>
                  </a:ext>
                </a:extLst>
              </a:tr>
              <a:tr h="227200">
                <a:tc>
                  <a:txBody>
                    <a:bodyPr/>
                    <a:lstStyle/>
                    <a:p>
                      <a:pPr>
                        <a:lnSpc>
                          <a:spcPct val="115000"/>
                        </a:lnSpc>
                      </a:pPr>
                      <a:r>
                        <a:rPr lang="en-GB" sz="1200">
                          <a:effectLst/>
                        </a:rPr>
                        <a:t>Textiles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2">
                        <a:lumMod val="40000"/>
                        <a:lumOff val="60000"/>
                      </a:schemeClr>
                    </a:solidFill>
                  </a:tcPr>
                </a:tc>
                <a:tc>
                  <a:txBody>
                    <a:bodyPr/>
                    <a:lstStyle/>
                    <a:p>
                      <a:pPr>
                        <a:lnSpc>
                          <a:spcPct val="115000"/>
                        </a:lnSpc>
                      </a:pPr>
                      <a:r>
                        <a:rPr lang="en-GB" sz="1200">
                          <a:effectLst/>
                        </a:rPr>
                        <a:t>Tanneries for leather and footwear Industries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2">
                        <a:lumMod val="40000"/>
                        <a:lumOff val="60000"/>
                      </a:schemeClr>
                    </a:solidFill>
                  </a:tcPr>
                </a:tc>
                <a:extLst>
                  <a:ext uri="{0D108BD9-81ED-4DB2-BD59-A6C34878D82A}">
                    <a16:rowId xmlns:a16="http://schemas.microsoft.com/office/drawing/2014/main" val="754460"/>
                  </a:ext>
                </a:extLst>
              </a:tr>
              <a:tr h="227200">
                <a:tc>
                  <a:txBody>
                    <a:bodyPr/>
                    <a:lstStyle/>
                    <a:p>
                      <a:pPr>
                        <a:lnSpc>
                          <a:spcPct val="115000"/>
                        </a:lnSpc>
                      </a:pPr>
                      <a:r>
                        <a:rPr lang="en-GB" sz="1200">
                          <a:effectLst/>
                        </a:rPr>
                        <a:t>Agro-foods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2">
                        <a:lumMod val="40000"/>
                        <a:lumOff val="60000"/>
                      </a:schemeClr>
                    </a:solidFill>
                  </a:tcPr>
                </a:tc>
                <a:tc>
                  <a:txBody>
                    <a:bodyPr/>
                    <a:lstStyle/>
                    <a:p>
                      <a:pPr>
                        <a:lnSpc>
                          <a:spcPct val="115000"/>
                        </a:lnSpc>
                      </a:pPr>
                      <a:r>
                        <a:rPr lang="en-GB" sz="1200">
                          <a:effectLst/>
                        </a:rPr>
                        <a:t>Coffee and cocoa</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2">
                        <a:lumMod val="40000"/>
                        <a:lumOff val="60000"/>
                      </a:schemeClr>
                    </a:solidFill>
                  </a:tcPr>
                </a:tc>
                <a:extLst>
                  <a:ext uri="{0D108BD9-81ED-4DB2-BD59-A6C34878D82A}">
                    <a16:rowId xmlns:a16="http://schemas.microsoft.com/office/drawing/2014/main" val="3985251461"/>
                  </a:ext>
                </a:extLst>
              </a:tr>
              <a:tr h="227200">
                <a:tc>
                  <a:txBody>
                    <a:bodyPr/>
                    <a:lstStyle/>
                    <a:p>
                      <a:pPr>
                        <a:lnSpc>
                          <a:spcPct val="115000"/>
                        </a:lnSpc>
                      </a:pPr>
                      <a:r>
                        <a:rPr lang="en-GB" sz="1200">
                          <a:effectLst/>
                        </a:rPr>
                        <a:t>Waste management </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2">
                        <a:lumMod val="40000"/>
                        <a:lumOff val="60000"/>
                      </a:schemeClr>
                    </a:solidFill>
                  </a:tcPr>
                </a:tc>
                <a:tc>
                  <a:txBody>
                    <a:bodyPr/>
                    <a:lstStyle/>
                    <a:p>
                      <a:pPr>
                        <a:lnSpc>
                          <a:spcPct val="115000"/>
                        </a:lnSpc>
                      </a:pPr>
                      <a:r>
                        <a:rPr lang="en-GB" sz="1200">
                          <a:effectLst/>
                        </a:rPr>
                        <a:t>Waste recycling</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2">
                        <a:lumMod val="40000"/>
                        <a:lumOff val="60000"/>
                      </a:schemeClr>
                    </a:solidFill>
                  </a:tcPr>
                </a:tc>
                <a:extLst>
                  <a:ext uri="{0D108BD9-81ED-4DB2-BD59-A6C34878D82A}">
                    <a16:rowId xmlns:a16="http://schemas.microsoft.com/office/drawing/2014/main" val="830170447"/>
                  </a:ext>
                </a:extLst>
              </a:tr>
              <a:tr h="227200">
                <a:tc gridSpan="2">
                  <a:txBody>
                    <a:bodyPr/>
                    <a:lstStyle/>
                    <a:p>
                      <a:pPr>
                        <a:lnSpc>
                          <a:spcPct val="115000"/>
                        </a:lnSpc>
                      </a:pPr>
                      <a:r>
                        <a:rPr lang="en-GB" sz="1200">
                          <a:effectLst/>
                        </a:rPr>
                        <a:t>Senegal</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rgbClr val="00B0F0"/>
                    </a:solidFill>
                  </a:tcPr>
                </a:tc>
                <a:tc hMerge="1">
                  <a:txBody>
                    <a:bodyPr/>
                    <a:lstStyle/>
                    <a:p>
                      <a:endParaRPr lang="fr-FR"/>
                    </a:p>
                  </a:txBody>
                  <a:tcPr/>
                </a:tc>
                <a:extLst>
                  <a:ext uri="{0D108BD9-81ED-4DB2-BD59-A6C34878D82A}">
                    <a16:rowId xmlns:a16="http://schemas.microsoft.com/office/drawing/2014/main" val="3671454579"/>
                  </a:ext>
                </a:extLst>
              </a:tr>
              <a:tr h="439921">
                <a:tc>
                  <a:txBody>
                    <a:bodyPr/>
                    <a:lstStyle/>
                    <a:p>
                      <a:pPr>
                        <a:lnSpc>
                          <a:spcPct val="115000"/>
                        </a:lnSpc>
                      </a:pPr>
                      <a:r>
                        <a:rPr lang="en-GB" sz="1200">
                          <a:effectLst/>
                        </a:rPr>
                        <a:t>Energy</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rgbClr val="67C5FF"/>
                    </a:solidFill>
                  </a:tcPr>
                </a:tc>
                <a:tc>
                  <a:txBody>
                    <a:bodyPr/>
                    <a:lstStyle/>
                    <a:p>
                      <a:pPr>
                        <a:lnSpc>
                          <a:spcPct val="115000"/>
                        </a:lnSpc>
                      </a:pPr>
                      <a:r>
                        <a:rPr lang="en-GB" sz="1200">
                          <a:effectLst/>
                        </a:rPr>
                        <a:t>Mixed energy combining electricity, solar, wind, and biomass energies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rgbClr val="67C5FF"/>
                    </a:solidFill>
                  </a:tcPr>
                </a:tc>
                <a:extLst>
                  <a:ext uri="{0D108BD9-81ED-4DB2-BD59-A6C34878D82A}">
                    <a16:rowId xmlns:a16="http://schemas.microsoft.com/office/drawing/2014/main" val="1498794348"/>
                  </a:ext>
                </a:extLst>
              </a:tr>
              <a:tr h="439921">
                <a:tc>
                  <a:txBody>
                    <a:bodyPr/>
                    <a:lstStyle/>
                    <a:p>
                      <a:pPr>
                        <a:lnSpc>
                          <a:spcPct val="115000"/>
                        </a:lnSpc>
                      </a:pPr>
                      <a:r>
                        <a:rPr lang="en-GB" sz="1200">
                          <a:effectLst/>
                        </a:rPr>
                        <a:t>Agribusiness</a:t>
                      </a:r>
                      <a:endParaRPr lang="en-GB" sz="1600">
                        <a:effectLst/>
                        <a:latin typeface="Calibri" panose="020F0502020204030204" pitchFamily="34" charset="0"/>
                        <a:ea typeface="Times New Roman" panose="02020603050405020304" pitchFamily="18" charset="0"/>
                        <a:cs typeface="Basic Roman"/>
                      </a:endParaRPr>
                    </a:p>
                  </a:txBody>
                  <a:tcPr marL="57449" marR="57449" marT="0" marB="0">
                    <a:solidFill>
                      <a:srgbClr val="67C5FF"/>
                    </a:solidFill>
                  </a:tcPr>
                </a:tc>
                <a:tc>
                  <a:txBody>
                    <a:bodyPr/>
                    <a:lstStyle/>
                    <a:p>
                      <a:pPr>
                        <a:lnSpc>
                          <a:spcPct val="115000"/>
                        </a:lnSpc>
                      </a:pPr>
                      <a:r>
                        <a:rPr lang="en-GB" sz="1200">
                          <a:effectLst/>
                        </a:rPr>
                        <a:t>Organic agriculture and transformation of agri-foods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rgbClr val="67C5FF"/>
                    </a:solidFill>
                  </a:tcPr>
                </a:tc>
                <a:extLst>
                  <a:ext uri="{0D108BD9-81ED-4DB2-BD59-A6C34878D82A}">
                    <a16:rowId xmlns:a16="http://schemas.microsoft.com/office/drawing/2014/main" val="134365377"/>
                  </a:ext>
                </a:extLst>
              </a:tr>
              <a:tr h="439921">
                <a:tc>
                  <a:txBody>
                    <a:bodyPr/>
                    <a:lstStyle/>
                    <a:p>
                      <a:pPr>
                        <a:lnSpc>
                          <a:spcPct val="115000"/>
                        </a:lnSpc>
                      </a:pPr>
                      <a:r>
                        <a:rPr lang="en-GB" sz="1200">
                          <a:effectLst/>
                        </a:rPr>
                        <a:t>Animal husbandry and production</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nchor="ctr">
                    <a:solidFill>
                      <a:srgbClr val="67C5FF"/>
                    </a:solidFill>
                  </a:tcPr>
                </a:tc>
                <a:tc>
                  <a:txBody>
                    <a:bodyPr/>
                    <a:lstStyle/>
                    <a:p>
                      <a:pPr>
                        <a:lnSpc>
                          <a:spcPct val="115000"/>
                        </a:lnSpc>
                      </a:pPr>
                      <a:r>
                        <a:rPr lang="en-GB" sz="1200">
                          <a:effectLst/>
                        </a:rPr>
                        <a:t>Leather and animal skin</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rgbClr val="67C5FF"/>
                    </a:solidFill>
                  </a:tcPr>
                </a:tc>
                <a:extLst>
                  <a:ext uri="{0D108BD9-81ED-4DB2-BD59-A6C34878D82A}">
                    <a16:rowId xmlns:a16="http://schemas.microsoft.com/office/drawing/2014/main" val="4093433737"/>
                  </a:ext>
                </a:extLst>
              </a:tr>
              <a:tr h="227200">
                <a:tc>
                  <a:txBody>
                    <a:bodyPr/>
                    <a:lstStyle/>
                    <a:p>
                      <a:pPr>
                        <a:lnSpc>
                          <a:spcPct val="115000"/>
                        </a:lnSpc>
                      </a:pPr>
                      <a:r>
                        <a:rPr lang="en-GB" sz="1200">
                          <a:effectLst/>
                        </a:rPr>
                        <a:t>Fishing</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nchor="ctr">
                    <a:solidFill>
                      <a:srgbClr val="67C5FF"/>
                    </a:solidFill>
                  </a:tcPr>
                </a:tc>
                <a:tc>
                  <a:txBody>
                    <a:bodyPr/>
                    <a:lstStyle/>
                    <a:p>
                      <a:pPr>
                        <a:lnSpc>
                          <a:spcPct val="115000"/>
                        </a:lnSpc>
                      </a:pPr>
                      <a:r>
                        <a:rPr lang="en-GB" sz="1200">
                          <a:effectLst/>
                        </a:rPr>
                        <a:t>Fish processing</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rgbClr val="67C5FF"/>
                    </a:solidFill>
                  </a:tcPr>
                </a:tc>
                <a:extLst>
                  <a:ext uri="{0D108BD9-81ED-4DB2-BD59-A6C34878D82A}">
                    <a16:rowId xmlns:a16="http://schemas.microsoft.com/office/drawing/2014/main" val="2223177570"/>
                  </a:ext>
                </a:extLst>
              </a:tr>
              <a:tr h="227200">
                <a:tc gridSpan="2">
                  <a:txBody>
                    <a:bodyPr/>
                    <a:lstStyle/>
                    <a:p>
                      <a:pPr>
                        <a:lnSpc>
                          <a:spcPct val="115000"/>
                        </a:lnSpc>
                      </a:pPr>
                      <a:r>
                        <a:rPr lang="en-GB" sz="1200">
                          <a:effectLst/>
                        </a:rPr>
                        <a:t>South Africa</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75000"/>
                      </a:schemeClr>
                    </a:solidFill>
                  </a:tcPr>
                </a:tc>
                <a:tc hMerge="1">
                  <a:txBody>
                    <a:bodyPr/>
                    <a:lstStyle/>
                    <a:p>
                      <a:endParaRPr lang="fr-FR"/>
                    </a:p>
                  </a:txBody>
                  <a:tcPr/>
                </a:tc>
                <a:extLst>
                  <a:ext uri="{0D108BD9-81ED-4DB2-BD59-A6C34878D82A}">
                    <a16:rowId xmlns:a16="http://schemas.microsoft.com/office/drawing/2014/main" val="1832834522"/>
                  </a:ext>
                </a:extLst>
              </a:tr>
              <a:tr h="227200">
                <a:tc>
                  <a:txBody>
                    <a:bodyPr/>
                    <a:lstStyle/>
                    <a:p>
                      <a:pPr>
                        <a:lnSpc>
                          <a:spcPct val="115000"/>
                        </a:lnSpc>
                      </a:pPr>
                      <a:r>
                        <a:rPr lang="en-GB" sz="1200">
                          <a:effectLst/>
                        </a:rPr>
                        <a:t>Renewable energy</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60000"/>
                        <a:lumOff val="40000"/>
                      </a:schemeClr>
                    </a:solidFill>
                  </a:tcPr>
                </a:tc>
                <a:tc>
                  <a:txBody>
                    <a:bodyPr/>
                    <a:lstStyle/>
                    <a:p>
                      <a:pPr>
                        <a:lnSpc>
                          <a:spcPct val="115000"/>
                        </a:lnSpc>
                      </a:pPr>
                      <a:r>
                        <a:rPr lang="en-GB" sz="1200">
                          <a:effectLst/>
                        </a:rPr>
                        <a:t>Wind and solar</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60000"/>
                        <a:lumOff val="40000"/>
                      </a:schemeClr>
                    </a:solidFill>
                  </a:tcPr>
                </a:tc>
                <a:extLst>
                  <a:ext uri="{0D108BD9-81ED-4DB2-BD59-A6C34878D82A}">
                    <a16:rowId xmlns:a16="http://schemas.microsoft.com/office/drawing/2014/main" val="267705324"/>
                  </a:ext>
                </a:extLst>
              </a:tr>
              <a:tr h="227200">
                <a:tc>
                  <a:txBody>
                    <a:bodyPr/>
                    <a:lstStyle/>
                    <a:p>
                      <a:pPr>
                        <a:lnSpc>
                          <a:spcPct val="115000"/>
                        </a:lnSpc>
                      </a:pPr>
                      <a:r>
                        <a:rPr lang="en-GB" sz="1200">
                          <a:effectLst/>
                        </a:rPr>
                        <a:t>Waste management</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60000"/>
                        <a:lumOff val="40000"/>
                      </a:schemeClr>
                    </a:solidFill>
                  </a:tcPr>
                </a:tc>
                <a:tc>
                  <a:txBody>
                    <a:bodyPr/>
                    <a:lstStyle/>
                    <a:p>
                      <a:pPr>
                        <a:lnSpc>
                          <a:spcPct val="115000"/>
                        </a:lnSpc>
                      </a:pPr>
                      <a:r>
                        <a:rPr lang="en-GB" sz="1200">
                          <a:effectLst/>
                        </a:rPr>
                        <a:t>Plastics</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60000"/>
                        <a:lumOff val="40000"/>
                      </a:schemeClr>
                    </a:solidFill>
                  </a:tcPr>
                </a:tc>
                <a:extLst>
                  <a:ext uri="{0D108BD9-81ED-4DB2-BD59-A6C34878D82A}">
                    <a16:rowId xmlns:a16="http://schemas.microsoft.com/office/drawing/2014/main" val="3563299680"/>
                  </a:ext>
                </a:extLst>
              </a:tr>
              <a:tr h="227200">
                <a:tc>
                  <a:txBody>
                    <a:bodyPr/>
                    <a:lstStyle/>
                    <a:p>
                      <a:pPr>
                        <a:lnSpc>
                          <a:spcPct val="115000"/>
                        </a:lnSpc>
                      </a:pPr>
                      <a:r>
                        <a:rPr lang="en-GB" sz="1200">
                          <a:effectLst/>
                        </a:rPr>
                        <a:t>Land transport</a:t>
                      </a:r>
                      <a:endParaRPr lang="en-GB" sz="170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60000"/>
                        <a:lumOff val="40000"/>
                      </a:schemeClr>
                    </a:solidFill>
                  </a:tcPr>
                </a:tc>
                <a:tc>
                  <a:txBody>
                    <a:bodyPr/>
                    <a:lstStyle/>
                    <a:p>
                      <a:pPr>
                        <a:lnSpc>
                          <a:spcPct val="115000"/>
                        </a:lnSpc>
                      </a:pPr>
                      <a:r>
                        <a:rPr lang="en-GB" sz="1200" dirty="0">
                          <a:effectLst/>
                        </a:rPr>
                        <a:t>Road transport</a:t>
                      </a:r>
                      <a:endParaRPr lang="en-GB" sz="1700" dirty="0">
                        <a:effectLst/>
                        <a:latin typeface="Times New Roman" panose="02020603050405020304" pitchFamily="18" charset="0"/>
                        <a:ea typeface="Times New Roman" panose="02020603050405020304" pitchFamily="18" charset="0"/>
                        <a:cs typeface="Basic Roman"/>
                      </a:endParaRPr>
                    </a:p>
                  </a:txBody>
                  <a:tcPr marL="57449" marR="57449" marT="0" marB="0">
                    <a:solidFill>
                      <a:schemeClr val="accent6">
                        <a:lumMod val="60000"/>
                        <a:lumOff val="40000"/>
                      </a:schemeClr>
                    </a:solidFill>
                  </a:tcPr>
                </a:tc>
                <a:extLst>
                  <a:ext uri="{0D108BD9-81ED-4DB2-BD59-A6C34878D82A}">
                    <a16:rowId xmlns:a16="http://schemas.microsoft.com/office/drawing/2014/main" val="3772446262"/>
                  </a:ext>
                </a:extLst>
              </a:tr>
            </a:tbl>
          </a:graphicData>
        </a:graphic>
      </p:graphicFrame>
      <p:sp>
        <p:nvSpPr>
          <p:cNvPr id="8" name="Google Shape;198;p25">
            <a:extLst>
              <a:ext uri="{FF2B5EF4-FFF2-40B4-BE49-F238E27FC236}">
                <a16:creationId xmlns:a16="http://schemas.microsoft.com/office/drawing/2014/main" id="{C15AFE61-D03D-3040-A38E-1CA40368BE4C}"/>
              </a:ext>
            </a:extLst>
          </p:cNvPr>
          <p:cNvSpPr/>
          <p:nvPr/>
        </p:nvSpPr>
        <p:spPr>
          <a:xfrm rot="-715071">
            <a:off x="60820" y="1652924"/>
            <a:ext cx="3229398" cy="2831359"/>
          </a:xfrm>
          <a:prstGeom prst="hexagon">
            <a:avLst>
              <a:gd name="adj" fmla="val 25000"/>
              <a:gd name="vf" fmla="val 115470"/>
            </a:avLst>
          </a:prstGeom>
          <a:noFill/>
          <a:ln w="76200" cap="flat" cmpd="sng">
            <a:solidFill>
              <a:srgbClr val="C1A963"/>
            </a:solidFill>
            <a:prstDash val="solid"/>
            <a:miter lim="400000"/>
            <a:headEnd type="none" w="sm" len="sm"/>
            <a:tailEnd type="none" w="sm" len="sm"/>
          </a:ln>
          <a:effectLst>
            <a:outerShdw blurRad="12700" dist="12700" dir="5400000" rotWithShape="0">
              <a:srgbClr val="000000">
                <a:alpha val="49410"/>
              </a:srgbClr>
            </a:outerShdw>
          </a:effectLst>
        </p:spPr>
        <p:txBody>
          <a:bodyPr spcFirstLastPara="1" wrap="square" lIns="14297" tIns="14297" rIns="14297" bIns="14297" anchor="ctr" anchorCtr="0">
            <a:noAutofit/>
          </a:bodyPr>
          <a:lstStyle/>
          <a:p>
            <a:pPr>
              <a:buClr>
                <a:srgbClr val="868A8D"/>
              </a:buClr>
              <a:buSzPts val="2900"/>
            </a:pPr>
            <a:endParaRPr sz="1088">
              <a:solidFill>
                <a:srgbClr val="FFFFFF"/>
              </a:solidFill>
              <a:latin typeface="Helvetica Neue Light"/>
              <a:ea typeface="Helvetica Neue Light"/>
              <a:cs typeface="Helvetica Neue Light"/>
              <a:sym typeface="Helvetica Neue Light"/>
            </a:endParaRPr>
          </a:p>
        </p:txBody>
      </p:sp>
      <p:sp>
        <p:nvSpPr>
          <p:cNvPr id="10" name="Google Shape;199;p25">
            <a:extLst>
              <a:ext uri="{FF2B5EF4-FFF2-40B4-BE49-F238E27FC236}">
                <a16:creationId xmlns:a16="http://schemas.microsoft.com/office/drawing/2014/main" id="{72B989E2-8708-9B42-9DD4-28B68CACF208}"/>
              </a:ext>
            </a:extLst>
          </p:cNvPr>
          <p:cNvSpPr/>
          <p:nvPr/>
        </p:nvSpPr>
        <p:spPr>
          <a:xfrm rot="-715344">
            <a:off x="184052" y="1720962"/>
            <a:ext cx="2980405" cy="2630242"/>
          </a:xfrm>
          <a:prstGeom prst="hexagon">
            <a:avLst>
              <a:gd name="adj" fmla="val 25000"/>
              <a:gd name="vf" fmla="val 115470"/>
            </a:avLst>
          </a:prstGeom>
          <a:solidFill>
            <a:srgbClr val="1B2C58"/>
          </a:solidFill>
          <a:ln>
            <a:noFill/>
          </a:ln>
          <a:effectLst>
            <a:outerShdw blurRad="12700" dist="12700" dir="5400000" rotWithShape="0">
              <a:srgbClr val="000000">
                <a:alpha val="49410"/>
              </a:srgbClr>
            </a:outerShdw>
          </a:effectLst>
        </p:spPr>
        <p:txBody>
          <a:bodyPr spcFirstLastPara="1" wrap="square" lIns="14297" tIns="14297" rIns="14297" bIns="14297" anchor="ctr" anchorCtr="0">
            <a:noAutofit/>
          </a:bodyPr>
          <a:lstStyle/>
          <a:p>
            <a:pPr algn="ctr">
              <a:buClr>
                <a:srgbClr val="868A8D"/>
              </a:buClr>
              <a:buSzPts val="2900"/>
            </a:pPr>
            <a:endParaRPr sz="1088">
              <a:solidFill>
                <a:srgbClr val="FFFFFF"/>
              </a:solidFill>
              <a:latin typeface="Helvetica Neue Light"/>
              <a:ea typeface="Helvetica Neue Light"/>
              <a:cs typeface="Helvetica Neue Light"/>
              <a:sym typeface="Helvetica Neue Light"/>
            </a:endParaRPr>
          </a:p>
        </p:txBody>
      </p:sp>
      <p:sp>
        <p:nvSpPr>
          <p:cNvPr id="11" name="Google Shape;200;p25">
            <a:extLst>
              <a:ext uri="{FF2B5EF4-FFF2-40B4-BE49-F238E27FC236}">
                <a16:creationId xmlns:a16="http://schemas.microsoft.com/office/drawing/2014/main" id="{3322147D-A2F9-CB48-AFE1-A0B44369AE29}"/>
              </a:ext>
            </a:extLst>
          </p:cNvPr>
          <p:cNvSpPr txBox="1"/>
          <p:nvPr/>
        </p:nvSpPr>
        <p:spPr>
          <a:xfrm rot="137750">
            <a:off x="412212" y="2711076"/>
            <a:ext cx="2469951" cy="882033"/>
          </a:xfrm>
          <a:prstGeom prst="rect">
            <a:avLst/>
          </a:prstGeom>
          <a:noFill/>
          <a:ln>
            <a:noFill/>
          </a:ln>
        </p:spPr>
        <p:txBody>
          <a:bodyPr spcFirstLastPara="1" wrap="square" lIns="19050" tIns="19050" rIns="19050" bIns="19050" anchor="ctr" anchorCtr="0">
            <a:noAutofit/>
          </a:bodyPr>
          <a:lstStyle/>
          <a:p>
            <a:pPr algn="ctr">
              <a:buClr>
                <a:srgbClr val="FFFFFF"/>
              </a:buClr>
              <a:buSzPts val="12000"/>
            </a:pPr>
            <a:r>
              <a:rPr lang="en-GB" sz="3675" b="1" baseline="30000" dirty="0">
                <a:solidFill>
                  <a:srgbClr val="FFFFFF"/>
                </a:solidFill>
                <a:latin typeface="Gill Sans MT" panose="020B0502020104020203" pitchFamily="34" charset="77"/>
                <a:ea typeface="Montserrat"/>
                <a:cs typeface="Montserrat"/>
                <a:sym typeface="Montserrat"/>
              </a:rPr>
              <a:t>Industrial sectors and sub-sectors</a:t>
            </a:r>
            <a:endParaRPr sz="100" dirty="0">
              <a:latin typeface="Gill Sans MT" panose="020B0502020104020203" pitchFamily="34" charset="77"/>
            </a:endParaRPr>
          </a:p>
        </p:txBody>
      </p:sp>
    </p:spTree>
    <p:extLst>
      <p:ext uri="{BB962C8B-B14F-4D97-AF65-F5344CB8AC3E}">
        <p14:creationId xmlns:p14="http://schemas.microsoft.com/office/powerpoint/2010/main" val="316499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5"/>
          <p:cNvSpPr/>
          <p:nvPr/>
        </p:nvSpPr>
        <p:spPr>
          <a:xfrm rot="-715071">
            <a:off x="60820" y="1652924"/>
            <a:ext cx="3229398" cy="2831359"/>
          </a:xfrm>
          <a:prstGeom prst="hexagon">
            <a:avLst>
              <a:gd name="adj" fmla="val 25000"/>
              <a:gd name="vf" fmla="val 115470"/>
            </a:avLst>
          </a:prstGeom>
          <a:noFill/>
          <a:ln w="76200" cap="flat" cmpd="sng">
            <a:solidFill>
              <a:srgbClr val="C1A963"/>
            </a:solidFill>
            <a:prstDash val="solid"/>
            <a:miter lim="400000"/>
            <a:headEnd type="none" w="sm" len="sm"/>
            <a:tailEnd type="none" w="sm" len="sm"/>
          </a:ln>
          <a:effectLst>
            <a:outerShdw blurRad="12700" dist="12700" dir="5400000" rotWithShape="0">
              <a:srgbClr val="000000">
                <a:alpha val="49410"/>
              </a:srgbClr>
            </a:outerShdw>
          </a:effectLst>
        </p:spPr>
        <p:txBody>
          <a:bodyPr spcFirstLastPara="1" wrap="square" lIns="14297" tIns="14297" rIns="14297" bIns="14297" anchor="ctr" anchorCtr="0">
            <a:noAutofit/>
          </a:bodyPr>
          <a:lstStyle/>
          <a:p>
            <a:pPr>
              <a:buClr>
                <a:srgbClr val="868A8D"/>
              </a:buClr>
              <a:buSzPts val="2900"/>
            </a:pPr>
            <a:endParaRPr sz="1088">
              <a:solidFill>
                <a:srgbClr val="FFFFFF"/>
              </a:solidFill>
              <a:latin typeface="Helvetica Neue Light"/>
              <a:ea typeface="Helvetica Neue Light"/>
              <a:cs typeface="Helvetica Neue Light"/>
              <a:sym typeface="Helvetica Neue Light"/>
            </a:endParaRPr>
          </a:p>
        </p:txBody>
      </p:sp>
      <p:sp>
        <p:nvSpPr>
          <p:cNvPr id="199" name="Google Shape;199;p25"/>
          <p:cNvSpPr/>
          <p:nvPr/>
        </p:nvSpPr>
        <p:spPr>
          <a:xfrm rot="-715344">
            <a:off x="184052" y="1720962"/>
            <a:ext cx="2980405" cy="2630242"/>
          </a:xfrm>
          <a:prstGeom prst="hexagon">
            <a:avLst>
              <a:gd name="adj" fmla="val 25000"/>
              <a:gd name="vf" fmla="val 115470"/>
            </a:avLst>
          </a:prstGeom>
          <a:solidFill>
            <a:srgbClr val="1B2C58"/>
          </a:solidFill>
          <a:ln>
            <a:noFill/>
          </a:ln>
          <a:effectLst>
            <a:outerShdw blurRad="12700" dist="12700" dir="5400000" rotWithShape="0">
              <a:srgbClr val="000000">
                <a:alpha val="49410"/>
              </a:srgbClr>
            </a:outerShdw>
          </a:effectLst>
        </p:spPr>
        <p:txBody>
          <a:bodyPr spcFirstLastPara="1" wrap="square" lIns="14297" tIns="14297" rIns="14297" bIns="14297" anchor="ctr" anchorCtr="0">
            <a:noAutofit/>
          </a:bodyPr>
          <a:lstStyle/>
          <a:p>
            <a:pPr algn="ctr">
              <a:buClr>
                <a:srgbClr val="868A8D"/>
              </a:buClr>
              <a:buSzPts val="2900"/>
            </a:pPr>
            <a:endParaRPr sz="1088">
              <a:solidFill>
                <a:srgbClr val="FFFFFF"/>
              </a:solidFill>
              <a:latin typeface="Helvetica Neue Light"/>
              <a:ea typeface="Helvetica Neue Light"/>
              <a:cs typeface="Helvetica Neue Light"/>
              <a:sym typeface="Helvetica Neue Light"/>
            </a:endParaRPr>
          </a:p>
        </p:txBody>
      </p:sp>
      <p:sp>
        <p:nvSpPr>
          <p:cNvPr id="200" name="Google Shape;200;p25"/>
          <p:cNvSpPr txBox="1"/>
          <p:nvPr/>
        </p:nvSpPr>
        <p:spPr>
          <a:xfrm rot="137750">
            <a:off x="412212" y="2711076"/>
            <a:ext cx="2469951" cy="882033"/>
          </a:xfrm>
          <a:prstGeom prst="rect">
            <a:avLst/>
          </a:prstGeom>
          <a:noFill/>
          <a:ln>
            <a:noFill/>
          </a:ln>
        </p:spPr>
        <p:txBody>
          <a:bodyPr spcFirstLastPara="1" wrap="square" lIns="19050" tIns="19050" rIns="19050" bIns="19050" anchor="ctr" anchorCtr="0">
            <a:noAutofit/>
          </a:bodyPr>
          <a:lstStyle/>
          <a:p>
            <a:pPr algn="ctr">
              <a:buClr>
                <a:srgbClr val="FFFFFF"/>
              </a:buClr>
              <a:buSzPts val="12000"/>
            </a:pPr>
            <a:r>
              <a:rPr lang="en-GB" sz="3675" b="1" baseline="30000" dirty="0">
                <a:solidFill>
                  <a:srgbClr val="FFFFFF"/>
                </a:solidFill>
                <a:latin typeface="Gill Sans MT" panose="020B0502020104020203" pitchFamily="34" charset="77"/>
                <a:ea typeface="Montserrat"/>
                <a:cs typeface="Montserrat"/>
                <a:sym typeface="Montserrat"/>
              </a:rPr>
              <a:t>Feminist critical policy analysis</a:t>
            </a:r>
            <a:endParaRPr sz="100" dirty="0">
              <a:latin typeface="Gill Sans MT" panose="020B0502020104020203" pitchFamily="34" charset="77"/>
            </a:endParaRPr>
          </a:p>
        </p:txBody>
      </p:sp>
      <p:sp>
        <p:nvSpPr>
          <p:cNvPr id="201" name="Google Shape;201;p25"/>
          <p:cNvSpPr txBox="1"/>
          <p:nvPr/>
        </p:nvSpPr>
        <p:spPr>
          <a:xfrm>
            <a:off x="3484179" y="1002703"/>
            <a:ext cx="5456486" cy="4799588"/>
          </a:xfrm>
          <a:prstGeom prst="rect">
            <a:avLst/>
          </a:prstGeom>
          <a:noFill/>
          <a:ln>
            <a:noFill/>
          </a:ln>
        </p:spPr>
        <p:txBody>
          <a:bodyPr spcFirstLastPara="1" wrap="square" lIns="14297" tIns="14297" rIns="14297" bIns="14297" anchor="t" anchorCtr="0">
            <a:noAutofit/>
          </a:bodyPr>
          <a:lstStyle/>
          <a:p>
            <a:pPr marL="342900">
              <a:lnSpc>
                <a:spcPct val="115000"/>
              </a:lnSpc>
            </a:pPr>
            <a:endParaRPr sz="1500" dirty="0">
              <a:solidFill>
                <a:srgbClr val="203772"/>
              </a:solidFill>
              <a:latin typeface="Montserrat"/>
              <a:ea typeface="Montserrat"/>
              <a:cs typeface="Montserrat"/>
              <a:sym typeface="Montserrat"/>
            </a:endParaRPr>
          </a:p>
        </p:txBody>
      </p:sp>
      <p:sp>
        <p:nvSpPr>
          <p:cNvPr id="7" name="Google Shape;145;p24">
            <a:extLst>
              <a:ext uri="{FF2B5EF4-FFF2-40B4-BE49-F238E27FC236}">
                <a16:creationId xmlns:a16="http://schemas.microsoft.com/office/drawing/2014/main" id="{7B6AF93D-B085-0F44-984B-C93545F54E78}"/>
              </a:ext>
            </a:extLst>
          </p:cNvPr>
          <p:cNvSpPr txBox="1"/>
          <p:nvPr/>
        </p:nvSpPr>
        <p:spPr>
          <a:xfrm>
            <a:off x="3349864" y="1145083"/>
            <a:ext cx="5651040" cy="3519524"/>
          </a:xfrm>
          <a:prstGeom prst="rect">
            <a:avLst/>
          </a:prstGeom>
          <a:noFill/>
          <a:ln>
            <a:noFill/>
          </a:ln>
        </p:spPr>
        <p:txBody>
          <a:bodyPr spcFirstLastPara="1" wrap="square" lIns="14300" tIns="14300" rIns="14300" bIns="14300" anchor="t" anchorCtr="0">
            <a:noAutofit/>
          </a:bodyPr>
          <a:lstStyle/>
          <a:p>
            <a:pPr algn="l"/>
            <a:r>
              <a:rPr lang="en-IN" dirty="0">
                <a:solidFill>
                  <a:srgbClr val="002060"/>
                </a:solidFill>
                <a:latin typeface="Gill Sans MT" panose="020B0502020104020203" pitchFamily="34" charset="77"/>
              </a:rPr>
              <a:t>Most of the policies reviewed in the four countries did not meaningfully engage with gender issues and engage gender perspectives. Key recommendations:</a:t>
            </a:r>
          </a:p>
          <a:p>
            <a:pPr algn="l"/>
            <a:endParaRPr lang="en-IN"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dirty="0">
                <a:solidFill>
                  <a:srgbClr val="002060"/>
                </a:solidFill>
                <a:latin typeface="Gill Sans MT" panose="020B0502020104020203" pitchFamily="34" charset="77"/>
              </a:rPr>
              <a:t>revisiting policies;</a:t>
            </a:r>
          </a:p>
          <a:p>
            <a:pPr lvl="0" algn="l"/>
            <a:r>
              <a:rPr lang="en-IN" dirty="0">
                <a:solidFill>
                  <a:srgbClr val="002060"/>
                </a:solidFill>
                <a:latin typeface="Gill Sans MT" panose="020B0502020104020203" pitchFamily="34" charset="77"/>
              </a:rPr>
              <a:t> </a:t>
            </a:r>
          </a:p>
          <a:p>
            <a:pPr marL="285750" indent="-285750" algn="l">
              <a:buFont typeface="Arial" panose="020B0604020202020204" pitchFamily="34" charset="0"/>
              <a:buChar char="•"/>
            </a:pPr>
            <a:r>
              <a:rPr lang="en-IN" dirty="0">
                <a:solidFill>
                  <a:srgbClr val="002060"/>
                </a:solidFill>
                <a:latin typeface="Gill Sans MT" panose="020B0502020104020203" pitchFamily="34" charset="77"/>
              </a:rPr>
              <a:t>revisiting and developing specific M&amp;E frameworks that collect baseline sex-disaggregated data;</a:t>
            </a:r>
          </a:p>
          <a:p>
            <a:pPr marL="285750" indent="-285750" algn="l">
              <a:buFont typeface="Arial" panose="020B0604020202020204" pitchFamily="34" charset="0"/>
              <a:buChar char="•"/>
            </a:pPr>
            <a:endParaRPr lang="en-IN"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dirty="0">
                <a:solidFill>
                  <a:srgbClr val="002060"/>
                </a:solidFill>
                <a:latin typeface="Gill Sans MT" panose="020B0502020104020203" pitchFamily="34" charset="77"/>
              </a:rPr>
              <a:t>revisiting policies to ensure the differential needs of women are meaningfully included in policies; </a:t>
            </a:r>
          </a:p>
          <a:p>
            <a:pPr lvl="0" algn="l"/>
            <a:endParaRPr lang="en-IN" dirty="0">
              <a:solidFill>
                <a:srgbClr val="002060"/>
              </a:solidFill>
              <a:latin typeface="Gill Sans MT" panose="020B0502020104020203" pitchFamily="34" charset="77"/>
            </a:endParaRPr>
          </a:p>
          <a:p>
            <a:pPr marL="285750" indent="-285750" algn="l">
              <a:buFont typeface="Arial" panose="020B0604020202020204" pitchFamily="34" charset="0"/>
              <a:buChar char="•"/>
            </a:pPr>
            <a:r>
              <a:rPr lang="en-IN" dirty="0">
                <a:solidFill>
                  <a:srgbClr val="002060"/>
                </a:solidFill>
                <a:latin typeface="Gill Sans MT" panose="020B0502020104020203" pitchFamily="34" charset="77"/>
              </a:rPr>
              <a:t>conducting mid-term evaluations that will help contextualise the progress of the policy. </a:t>
            </a:r>
            <a:endParaRPr lang="en-IN" dirty="0">
              <a:solidFill>
                <a:srgbClr val="002060"/>
              </a:solidFill>
              <a:latin typeface="Gill Sans MT" panose="020B0502020104020203" pitchFamily="34" charset="77"/>
              <a:ea typeface="Montserrat"/>
              <a:cs typeface="Montserrat"/>
              <a:sym typeface="Montserrat"/>
            </a:endParaRPr>
          </a:p>
          <a:p>
            <a:pPr algn="l"/>
            <a:r>
              <a:rPr lang="en-IN" dirty="0">
                <a:solidFill>
                  <a:srgbClr val="002060"/>
                </a:solidFill>
                <a:latin typeface="Gill Sans MT" panose="020B0502020104020203" pitchFamily="34" charset="77"/>
              </a:rPr>
              <a:t>  </a:t>
            </a:r>
            <a:endParaRPr dirty="0">
              <a:solidFill>
                <a:srgbClr val="002060"/>
              </a:solidFill>
              <a:latin typeface="Gill Sans MT" panose="020B0502020104020203" pitchFamily="34" charset="77"/>
              <a:ea typeface="Montserrat"/>
              <a:cs typeface="Montserrat"/>
              <a:sym typeface="Montserrat"/>
            </a:endParaRPr>
          </a:p>
        </p:txBody>
      </p:sp>
    </p:spTree>
    <p:extLst>
      <p:ext uri="{BB962C8B-B14F-4D97-AF65-F5344CB8AC3E}">
        <p14:creationId xmlns:p14="http://schemas.microsoft.com/office/powerpoint/2010/main" val="883779198"/>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5"/>
          <p:cNvSpPr/>
          <p:nvPr/>
        </p:nvSpPr>
        <p:spPr>
          <a:xfrm rot="-715071">
            <a:off x="60820" y="1652924"/>
            <a:ext cx="3229398" cy="2831359"/>
          </a:xfrm>
          <a:prstGeom prst="hexagon">
            <a:avLst>
              <a:gd name="adj" fmla="val 25000"/>
              <a:gd name="vf" fmla="val 115470"/>
            </a:avLst>
          </a:prstGeom>
          <a:noFill/>
          <a:ln w="76200" cap="flat" cmpd="sng">
            <a:solidFill>
              <a:srgbClr val="C1A963"/>
            </a:solidFill>
            <a:prstDash val="solid"/>
            <a:miter lim="400000"/>
            <a:headEnd type="none" w="sm" len="sm"/>
            <a:tailEnd type="none" w="sm" len="sm"/>
          </a:ln>
          <a:effectLst>
            <a:outerShdw blurRad="12700" dist="12700" dir="5400000" rotWithShape="0">
              <a:srgbClr val="000000">
                <a:alpha val="49410"/>
              </a:srgbClr>
            </a:outerShdw>
          </a:effectLst>
        </p:spPr>
        <p:txBody>
          <a:bodyPr spcFirstLastPara="1" wrap="square" lIns="14297" tIns="14297" rIns="14297" bIns="14297" anchor="ctr" anchorCtr="0">
            <a:noAutofit/>
          </a:bodyPr>
          <a:lstStyle/>
          <a:p>
            <a:pPr>
              <a:buClr>
                <a:srgbClr val="868A8D"/>
              </a:buClr>
              <a:buSzPts val="2900"/>
            </a:pPr>
            <a:endParaRPr sz="1088">
              <a:solidFill>
                <a:srgbClr val="FFFFFF"/>
              </a:solidFill>
              <a:latin typeface="Helvetica Neue Light"/>
              <a:ea typeface="Helvetica Neue Light"/>
              <a:cs typeface="Helvetica Neue Light"/>
              <a:sym typeface="Helvetica Neue Light"/>
            </a:endParaRPr>
          </a:p>
        </p:txBody>
      </p:sp>
      <p:sp>
        <p:nvSpPr>
          <p:cNvPr id="199" name="Google Shape;199;p25"/>
          <p:cNvSpPr/>
          <p:nvPr/>
        </p:nvSpPr>
        <p:spPr>
          <a:xfrm rot="-715344">
            <a:off x="184052" y="1720962"/>
            <a:ext cx="2980405" cy="2630242"/>
          </a:xfrm>
          <a:prstGeom prst="hexagon">
            <a:avLst>
              <a:gd name="adj" fmla="val 25000"/>
              <a:gd name="vf" fmla="val 115470"/>
            </a:avLst>
          </a:prstGeom>
          <a:solidFill>
            <a:srgbClr val="1B2C58"/>
          </a:solidFill>
          <a:ln>
            <a:noFill/>
          </a:ln>
          <a:effectLst>
            <a:outerShdw blurRad="12700" dist="12700" dir="5400000" rotWithShape="0">
              <a:srgbClr val="000000">
                <a:alpha val="49410"/>
              </a:srgbClr>
            </a:outerShdw>
          </a:effectLst>
        </p:spPr>
        <p:txBody>
          <a:bodyPr spcFirstLastPara="1" wrap="square" lIns="14297" tIns="14297" rIns="14297" bIns="14297" anchor="ctr" anchorCtr="0">
            <a:noAutofit/>
          </a:bodyPr>
          <a:lstStyle/>
          <a:p>
            <a:pPr algn="ctr">
              <a:buClr>
                <a:srgbClr val="868A8D"/>
              </a:buClr>
              <a:buSzPts val="2900"/>
            </a:pPr>
            <a:endParaRPr sz="1088">
              <a:solidFill>
                <a:srgbClr val="FFFFFF"/>
              </a:solidFill>
              <a:latin typeface="Helvetica Neue Light"/>
              <a:ea typeface="Helvetica Neue Light"/>
              <a:cs typeface="Helvetica Neue Light"/>
              <a:sym typeface="Helvetica Neue Light"/>
            </a:endParaRPr>
          </a:p>
        </p:txBody>
      </p:sp>
      <p:sp>
        <p:nvSpPr>
          <p:cNvPr id="200" name="Google Shape;200;p25"/>
          <p:cNvSpPr txBox="1"/>
          <p:nvPr/>
        </p:nvSpPr>
        <p:spPr>
          <a:xfrm rot="137750">
            <a:off x="412212" y="2711076"/>
            <a:ext cx="2469951" cy="882033"/>
          </a:xfrm>
          <a:prstGeom prst="rect">
            <a:avLst/>
          </a:prstGeom>
          <a:noFill/>
          <a:ln>
            <a:noFill/>
          </a:ln>
        </p:spPr>
        <p:txBody>
          <a:bodyPr spcFirstLastPara="1" wrap="square" lIns="19050" tIns="19050" rIns="19050" bIns="19050" anchor="ctr" anchorCtr="0">
            <a:noAutofit/>
          </a:bodyPr>
          <a:lstStyle/>
          <a:p>
            <a:pPr algn="ctr">
              <a:buClr>
                <a:srgbClr val="FFFFFF"/>
              </a:buClr>
              <a:buSzPts val="12000"/>
            </a:pPr>
            <a:r>
              <a:rPr lang="en-GB" sz="3675" b="1" baseline="30000" dirty="0">
                <a:solidFill>
                  <a:srgbClr val="FFFFFF"/>
                </a:solidFill>
                <a:latin typeface="Gill Sans MT" panose="020B0502020104020203" pitchFamily="34" charset="77"/>
                <a:ea typeface="Montserrat"/>
                <a:cs typeface="Montserrat"/>
                <a:sym typeface="Montserrat"/>
              </a:rPr>
              <a:t>Findings from primary data collected</a:t>
            </a:r>
            <a:endParaRPr sz="100" dirty="0">
              <a:latin typeface="Gill Sans MT" panose="020B0502020104020203" pitchFamily="34" charset="77"/>
            </a:endParaRPr>
          </a:p>
        </p:txBody>
      </p:sp>
      <p:sp>
        <p:nvSpPr>
          <p:cNvPr id="201" name="Google Shape;201;p25"/>
          <p:cNvSpPr txBox="1"/>
          <p:nvPr/>
        </p:nvSpPr>
        <p:spPr>
          <a:xfrm>
            <a:off x="3296878" y="1002703"/>
            <a:ext cx="5643788" cy="4799588"/>
          </a:xfrm>
          <a:prstGeom prst="rect">
            <a:avLst/>
          </a:prstGeom>
          <a:noFill/>
          <a:ln>
            <a:noFill/>
          </a:ln>
        </p:spPr>
        <p:txBody>
          <a:bodyPr spcFirstLastPara="1" wrap="square" lIns="14297" tIns="14297" rIns="14297" bIns="14297" anchor="t" anchorCtr="0">
            <a:noAutofit/>
          </a:bodyPr>
          <a:lstStyle/>
          <a:p>
            <a:pPr marL="342900">
              <a:lnSpc>
                <a:spcPct val="115000"/>
              </a:lnSpc>
            </a:pPr>
            <a:endParaRPr sz="1500" dirty="0">
              <a:solidFill>
                <a:srgbClr val="203772"/>
              </a:solidFill>
              <a:latin typeface="Montserrat"/>
              <a:ea typeface="Montserrat"/>
              <a:cs typeface="Montserrat"/>
              <a:sym typeface="Montserrat"/>
            </a:endParaRPr>
          </a:p>
        </p:txBody>
      </p:sp>
      <p:sp>
        <p:nvSpPr>
          <p:cNvPr id="8" name="Google Shape;145;p24">
            <a:extLst>
              <a:ext uri="{FF2B5EF4-FFF2-40B4-BE49-F238E27FC236}">
                <a16:creationId xmlns:a16="http://schemas.microsoft.com/office/drawing/2014/main" id="{B011FD77-9FBA-2149-9987-2465490CBE3B}"/>
              </a:ext>
            </a:extLst>
          </p:cNvPr>
          <p:cNvSpPr txBox="1"/>
          <p:nvPr/>
        </p:nvSpPr>
        <p:spPr>
          <a:xfrm>
            <a:off x="3403998" y="1882466"/>
            <a:ext cx="5297628" cy="3519524"/>
          </a:xfrm>
          <a:prstGeom prst="rect">
            <a:avLst/>
          </a:prstGeom>
          <a:noFill/>
          <a:ln>
            <a:noFill/>
          </a:ln>
        </p:spPr>
        <p:txBody>
          <a:bodyPr spcFirstLastPara="1" wrap="square" lIns="14300" tIns="14300" rIns="14300" bIns="14300" anchor="t" anchorCtr="0">
            <a:noAutofit/>
          </a:bodyPr>
          <a:lstStyle/>
          <a:p>
            <a:pPr algn="l"/>
            <a:r>
              <a:rPr lang="en-IN" dirty="0">
                <a:solidFill>
                  <a:srgbClr val="002060"/>
                </a:solidFill>
                <a:latin typeface="Gill Sans MT" panose="020B0502020104020203" pitchFamily="34" charset="77"/>
              </a:rPr>
              <a:t>In all countries, there is currently limited evidence on women’s empowerment and involvement in green industry. </a:t>
            </a:r>
          </a:p>
          <a:p>
            <a:pPr algn="l"/>
            <a:endParaRPr lang="en-IN" dirty="0">
              <a:solidFill>
                <a:srgbClr val="002060"/>
              </a:solidFill>
              <a:latin typeface="Gill Sans MT" panose="020B0502020104020203" pitchFamily="34" charset="77"/>
            </a:endParaRPr>
          </a:p>
          <a:p>
            <a:pPr algn="l"/>
            <a:r>
              <a:rPr lang="en-IN" dirty="0">
                <a:solidFill>
                  <a:srgbClr val="002060"/>
                </a:solidFill>
                <a:latin typeface="Gill Sans MT" panose="020B0502020104020203" pitchFamily="34" charset="77"/>
              </a:rPr>
              <a:t>This is a problem given the existing gender inequalities in entrepreneurial roles in green industry that are expressed both overtly and covertly in discriminatory practices. </a:t>
            </a:r>
          </a:p>
          <a:p>
            <a:pPr algn="l"/>
            <a:endParaRPr lang="en-IN" dirty="0">
              <a:solidFill>
                <a:srgbClr val="002060"/>
              </a:solidFill>
              <a:latin typeface="Gill Sans MT" panose="020B0502020104020203" pitchFamily="34" charset="77"/>
            </a:endParaRPr>
          </a:p>
          <a:p>
            <a:pPr algn="l"/>
            <a:endParaRPr lang="en-IN" dirty="0">
              <a:solidFill>
                <a:srgbClr val="002060"/>
              </a:solidFill>
              <a:latin typeface="Gill Sans MT" panose="020B0502020104020203" pitchFamily="34" charset="77"/>
            </a:endParaRPr>
          </a:p>
          <a:p>
            <a:pPr algn="l"/>
            <a:endParaRPr lang="en-IN" dirty="0">
              <a:solidFill>
                <a:srgbClr val="002060"/>
              </a:solidFill>
              <a:latin typeface="Gill Sans MT" panose="020B0502020104020203" pitchFamily="34" charset="77"/>
            </a:endParaRPr>
          </a:p>
          <a:p>
            <a:pPr algn="l"/>
            <a:r>
              <a:rPr lang="en-IN" dirty="0">
                <a:solidFill>
                  <a:srgbClr val="002060"/>
                </a:solidFill>
                <a:latin typeface="Gill Sans MT" panose="020B0502020104020203" pitchFamily="34" charset="77"/>
              </a:rPr>
              <a:t> </a:t>
            </a:r>
            <a:endParaRPr dirty="0">
              <a:solidFill>
                <a:srgbClr val="002060"/>
              </a:solidFill>
              <a:latin typeface="Gill Sans MT" panose="020B0502020104020203" pitchFamily="34" charset="77"/>
              <a:ea typeface="Montserrat"/>
              <a:cs typeface="Montserrat"/>
              <a:sym typeface="Montserrat"/>
            </a:endParaRPr>
          </a:p>
        </p:txBody>
      </p:sp>
    </p:spTree>
    <p:extLst>
      <p:ext uri="{BB962C8B-B14F-4D97-AF65-F5344CB8AC3E}">
        <p14:creationId xmlns:p14="http://schemas.microsoft.com/office/powerpoint/2010/main" val="2508115423"/>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7126"/>
            <a:ext cx="8375586"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B2B493C-0369-4AE3-B8F5-D66D8244ACE3}"/>
              </a:ext>
            </a:extLst>
          </p:cNvPr>
          <p:cNvSpPr>
            <a:spLocks noGrp="1"/>
          </p:cNvSpPr>
          <p:nvPr>
            <p:ph type="title"/>
          </p:nvPr>
        </p:nvSpPr>
        <p:spPr>
          <a:xfrm>
            <a:off x="683568" y="548680"/>
            <a:ext cx="7626096" cy="1179576"/>
          </a:xfrm>
        </p:spPr>
        <p:txBody>
          <a:bodyPr>
            <a:normAutofit fontScale="90000"/>
          </a:bodyPr>
          <a:lstStyle/>
          <a:p>
            <a:r>
              <a:rPr lang="en-GB" sz="4700" b="1" dirty="0">
                <a:solidFill>
                  <a:srgbClr val="002060"/>
                </a:solidFill>
              </a:rPr>
              <a:t>Percentage of green entrepreneurs who operate their businesses full-time (%)</a:t>
            </a:r>
            <a:endParaRPr lang="fr-FR" sz="4700" b="1" dirty="0">
              <a:solidFill>
                <a:srgbClr val="002060"/>
              </a:solidFill>
            </a:endParaRPr>
          </a:p>
        </p:txBody>
      </p:sp>
      <p:sp>
        <p:nvSpPr>
          <p:cNvPr id="15" name="Rectangle 14">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1B740BAB-08E3-43EA-8832-4F449AD15FE1}"/>
              </a:ext>
            </a:extLst>
          </p:cNvPr>
          <p:cNvGraphicFramePr>
            <a:graphicFrameLocks noGrp="1"/>
          </p:cNvGraphicFramePr>
          <p:nvPr>
            <p:ph idx="1"/>
            <p:extLst>
              <p:ext uri="{D42A27DB-BD31-4B8C-83A1-F6EECF244321}">
                <p14:modId xmlns:p14="http://schemas.microsoft.com/office/powerpoint/2010/main" val="635250799"/>
              </p:ext>
            </p:extLst>
          </p:nvPr>
        </p:nvGraphicFramePr>
        <p:xfrm>
          <a:off x="836676" y="2269730"/>
          <a:ext cx="7626096" cy="42556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50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200" name="Google Shape;200;p25"/>
          <p:cNvSpPr txBox="1"/>
          <p:nvPr/>
        </p:nvSpPr>
        <p:spPr>
          <a:xfrm rot="137750">
            <a:off x="412212" y="2711076"/>
            <a:ext cx="2469951" cy="882033"/>
          </a:xfrm>
          <a:prstGeom prst="rect">
            <a:avLst/>
          </a:prstGeom>
          <a:noFill/>
          <a:ln>
            <a:noFill/>
          </a:ln>
        </p:spPr>
        <p:txBody>
          <a:bodyPr spcFirstLastPara="1" wrap="square" lIns="19050" tIns="19050" rIns="19050" bIns="19050" anchor="ctr" anchorCtr="0">
            <a:noAutofit/>
          </a:bodyPr>
          <a:lstStyle/>
          <a:p>
            <a:pPr algn="ctr">
              <a:buClr>
                <a:srgbClr val="FFFFFF"/>
              </a:buClr>
              <a:buSzPts val="12000"/>
            </a:pPr>
            <a:r>
              <a:rPr lang="en-GB" sz="3675" b="1" baseline="30000" dirty="0">
                <a:solidFill>
                  <a:srgbClr val="FFFFFF"/>
                </a:solidFill>
                <a:latin typeface="Gill Sans MT" panose="020B0502020104020203" pitchFamily="34" charset="77"/>
                <a:ea typeface="Montserrat"/>
                <a:cs typeface="Montserrat"/>
                <a:sym typeface="Montserrat"/>
              </a:rPr>
              <a:t>Findings from primary data collected</a:t>
            </a:r>
            <a:endParaRPr sz="100" dirty="0">
              <a:latin typeface="Gill Sans MT" panose="020B0502020104020203" pitchFamily="34" charset="77"/>
            </a:endParaRPr>
          </a:p>
        </p:txBody>
      </p:sp>
      <p:sp>
        <p:nvSpPr>
          <p:cNvPr id="201" name="Google Shape;201;p25"/>
          <p:cNvSpPr txBox="1"/>
          <p:nvPr/>
        </p:nvSpPr>
        <p:spPr>
          <a:xfrm>
            <a:off x="3296878" y="1002703"/>
            <a:ext cx="5643788" cy="4799588"/>
          </a:xfrm>
          <a:prstGeom prst="rect">
            <a:avLst/>
          </a:prstGeom>
          <a:noFill/>
          <a:ln>
            <a:noFill/>
          </a:ln>
        </p:spPr>
        <p:txBody>
          <a:bodyPr spcFirstLastPara="1" wrap="square" lIns="14297" tIns="14297" rIns="14297" bIns="14297" anchor="t" anchorCtr="0">
            <a:noAutofit/>
          </a:bodyPr>
          <a:lstStyle/>
          <a:p>
            <a:pPr marL="342900">
              <a:lnSpc>
                <a:spcPct val="115000"/>
              </a:lnSpc>
            </a:pPr>
            <a:endParaRPr sz="1500" dirty="0">
              <a:solidFill>
                <a:srgbClr val="203772"/>
              </a:solidFill>
              <a:latin typeface="Montserrat"/>
              <a:ea typeface="Montserrat"/>
              <a:cs typeface="Montserrat"/>
              <a:sym typeface="Montserrat"/>
            </a:endParaRPr>
          </a:p>
        </p:txBody>
      </p:sp>
      <p:graphicFrame>
        <p:nvGraphicFramePr>
          <p:cNvPr id="2" name="Diagram 1">
            <a:extLst>
              <a:ext uri="{FF2B5EF4-FFF2-40B4-BE49-F238E27FC236}">
                <a16:creationId xmlns:a16="http://schemas.microsoft.com/office/drawing/2014/main" id="{7522ABA8-BD99-6540-8B31-B4196C07073E}"/>
              </a:ext>
            </a:extLst>
          </p:cNvPr>
          <p:cNvGraphicFramePr/>
          <p:nvPr>
            <p:extLst>
              <p:ext uri="{D42A27DB-BD31-4B8C-83A1-F6EECF244321}">
                <p14:modId xmlns:p14="http://schemas.microsoft.com/office/powerpoint/2010/main" val="532269225"/>
              </p:ext>
            </p:extLst>
          </p:nvPr>
        </p:nvGraphicFramePr>
        <p:xfrm>
          <a:off x="395536" y="1055709"/>
          <a:ext cx="8545130" cy="51408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540977"/>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3997</Words>
  <Application>Microsoft Macintosh PowerPoint</Application>
  <PresentationFormat>On-screen Show (4:3)</PresentationFormat>
  <Paragraphs>420</Paragraphs>
  <Slides>40</Slides>
  <Notes>23</Notes>
  <HiddenSlides>18</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Arial</vt:lpstr>
      <vt:lpstr>Calibri</vt:lpstr>
      <vt:lpstr>Calibri Light</vt:lpstr>
      <vt:lpstr>Gill Sans MT</vt:lpstr>
      <vt:lpstr>Helvetica Neue Light</vt:lpstr>
      <vt:lpstr>Montserrat</vt:lpstr>
      <vt:lpstr>Montserrat ExtraBold</vt:lpstr>
      <vt:lpstr>Montserrat Light</vt:lpstr>
      <vt:lpstr>Open Sans</vt:lpstr>
      <vt:lpstr>Times New Roman</vt:lpstr>
      <vt:lpstr>Office Theme</vt:lpstr>
      <vt:lpstr>Economic empowerment of women in green industry: insights from Peru, Senegal, South Africa and Cambodia</vt:lpstr>
      <vt:lpstr>PowerPoint Presentation</vt:lpstr>
      <vt:lpstr>PowerPoint Presentation</vt:lpstr>
      <vt:lpstr>We spoke with 361 people in the 4 countries</vt:lpstr>
      <vt:lpstr>PowerPoint Presentation</vt:lpstr>
      <vt:lpstr>PowerPoint Presentation</vt:lpstr>
      <vt:lpstr>PowerPoint Presentation</vt:lpstr>
      <vt:lpstr>Percentage of green entrepreneurs who operate their businesses full-time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Setting the scene</vt:lpstr>
      <vt:lpstr>Economic Empowerment of Women in Green Industry (EEWiGI) in 4 countries, 3 continents</vt:lpstr>
      <vt:lpstr>Results of the policy analysis</vt:lpstr>
      <vt:lpstr>There is room to enhance measures to address gender equality and the empowerment of women</vt:lpstr>
      <vt:lpstr>PowerPoint Presentation</vt:lpstr>
      <vt:lpstr>Findings</vt:lpstr>
      <vt:lpstr>PowerPoint Presentation</vt:lpstr>
      <vt:lpstr>Closing gaps between policy &amp; implementation on the ground</vt:lpstr>
      <vt:lpstr>Closing gaps between policy &amp; implementation on the ground</vt:lpstr>
      <vt:lpstr>Closing gaps between policy &amp; implementation on the ground</vt:lpstr>
      <vt:lpstr>Positive attitude of women in the green industry</vt:lpstr>
      <vt:lpstr>    </vt:lpstr>
      <vt:lpstr>When you decided to start your business, where did you find seed/start-up capital (%)?</vt:lpstr>
      <vt:lpstr>When starting your business, where did you acquire the technical knowledge/managerial skills?</vt:lpstr>
      <vt:lpstr>How excited or apprehensive do you feel that your “green” business will grow (%)?</vt:lpstr>
      <vt:lpstr>PowerPoint Presentation</vt:lpstr>
      <vt:lpstr>COVID-19 is exposing vulnerabilities in social, political and economic systems that were always present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empowerment of women in green industry: Insights from Cambodia, Peru, Senegal and  South Africa</dc:title>
  <dc:creator>Katie Tavenner</dc:creator>
  <cp:lastModifiedBy>Sujata Ganguly</cp:lastModifiedBy>
  <cp:revision>509</cp:revision>
  <dcterms:created xsi:type="dcterms:W3CDTF">2020-02-11T03:27:08Z</dcterms:created>
  <dcterms:modified xsi:type="dcterms:W3CDTF">2022-03-28T11:42:01Z</dcterms:modified>
</cp:coreProperties>
</file>