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12"/>
  </p:notesMasterIdLst>
  <p:sldIdLst>
    <p:sldId id="257" r:id="rId5"/>
    <p:sldId id="328" r:id="rId6"/>
    <p:sldId id="337" r:id="rId7"/>
    <p:sldId id="338" r:id="rId8"/>
    <p:sldId id="339" r:id="rId9"/>
    <p:sldId id="33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94712"/>
  </p:normalViewPr>
  <p:slideViewPr>
    <p:cSldViewPr snapToGrid="0">
      <p:cViewPr varScale="1">
        <p:scale>
          <a:sx n="135" d="100"/>
          <a:sy n="135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B098-8014-4D31-B13C-ECC0CBD7F7A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5380-59C3-4F51-8AA7-42D64F528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4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A304-2CD6-F592-733E-A27F25C58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D9631-DA9C-0658-C2E1-F2F2FC96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D999B-563D-8BD1-B7EE-6F052249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D4F9F-B5CE-3E33-B084-4EA8FCE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ABF6F-3B05-2CCD-93DE-063CE55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3EDD-0844-D2BF-0A3D-A748BB26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D80E7-FCCC-6ADA-5C08-924B2296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C955-AF21-F3A7-0C1D-605B6B2B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22C6-B558-53B5-DE7A-C82768E7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F5C8-DDF9-9C91-81EB-CD629E36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39BBF-00AF-1CE9-9637-6091EB365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86AE0-2764-37CE-C5F9-0687D03F1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8713-36FA-93E7-65B5-CFCD15D0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08C8-2872-4DB5-7B7F-2857B215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E0F2-D3DE-BCBA-C5A5-168AC0A0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6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F636-88CA-2F85-0E0D-4BA6889B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607C-A4DF-0821-2065-0F0F56A9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F177-B892-7FD6-4DE8-5DD771D8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7C22-ADCA-95DB-9C93-3BF8FB82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6B9B-DF6F-5616-F4FD-616859E8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1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1310-9D98-AD34-66E8-A9791780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A560-14B2-FDE1-BF7C-14CADCC4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47BCD-AC86-46D2-55C4-C62C65E6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FD83-BD2F-B320-BD2B-EF223DB9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C5DA-EEF0-EDEC-7041-74E46689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8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67CE-A22D-D05A-EA39-217C4AB9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C832-17FE-A8A0-A7E1-E447001D4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80757-94FD-49BF-7B8E-5361F2D77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AB1DA-6223-67DC-F6F8-1B4D5252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30ED-3EF9-1B97-EDAA-D9D0708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828A-A339-9F9F-BB66-B72647E2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2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09C8-F661-D7FC-2911-03CB42F2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594BE-3076-793D-7936-929E3FD8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BFFA-BB29-0513-9328-933AD468E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886F4-A2D9-C571-F8E5-E0049AD3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FD2C3-DE78-CBE9-18B4-62DF8FBB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BD638-C4C1-6501-6D09-356473F5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45F65-03D6-9704-1130-9929E326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02765-350E-A302-D530-E4D88BB8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AB08-1F2B-B8AB-0B3D-0B88A87A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6421D-F029-6392-5207-B6143634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8C45A-517E-A9FC-479D-5585196C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1E091-7D5B-4496-10D8-93AC870E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3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D50D0-4642-0BE8-933E-EDAD18D8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B3595-B490-8C51-97E7-A786041D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681CF-612A-ADA0-7789-A5E0C029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610F-DE7A-835A-F598-24F027E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6A33-9C21-A7D8-AA06-C14B1E8C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5956-39A5-9FF9-0A29-DD22BB0B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F4B61-73DE-8C3A-74C3-B6E0FAAF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CFC8-AD44-8862-35B1-5B0760F2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9C184-A7C1-F738-76B4-3E582766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0D5C-7F8B-6364-6F43-54672475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B41B2-711C-BAC7-FC97-1C8624DF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9176B-0240-99B1-9969-048EF3F59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79D40-B464-0586-83C3-9E60671D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63C83-A5E2-0748-C475-8B872C6C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30154-334C-DFAA-E620-426818A2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14352-5319-3216-B294-99CECD5B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56B76-FF30-BAE9-043C-7D12E4EDA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765A-B107-7B82-B3E1-8711FCBD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C60E-8A17-422E-97A8-C78126CFCE5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0A481-FFD1-3EDE-1676-C8E03AFF9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806F-B095-0010-4F09-5FD423B23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B9E7-A244-4F53-8B68-24FE3782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0103B-548F-CF61-F5E6-5CBDC149E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3BEC41A-7DE7-28A3-3397-47703EE7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6771"/>
            <a:ext cx="10515600" cy="28527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GREEN HYDROGEN FOR FOOD SECURITY IN AFRICA</a:t>
            </a:r>
            <a:endParaRPr lang="en-GB" sz="4800" b="1" dirty="0">
              <a:latin typeface="Garamond" panose="02020404030301010803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B935B3-041A-963C-AA3C-5B7BD747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811337"/>
          </a:xfrm>
        </p:spPr>
        <p:txBody>
          <a:bodyPr>
            <a:normAutofit/>
          </a:bodyPr>
          <a:lstStyle/>
          <a:p>
            <a:r>
              <a:rPr lang="en-GB" b="1" dirty="0">
                <a:latin typeface="Garamond" panose="02020404030301010803" pitchFamily="18" charset="0"/>
              </a:rPr>
              <a:t>Abraham Lartey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4E8373-7CBD-BC2A-9209-4D4B36FF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2" y="242597"/>
            <a:ext cx="3359020" cy="13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3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2E810-B352-5245-F121-4A69508A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03C2-6DE3-2B68-CF20-410E1EC1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159026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E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DIFFERENT SHADES OF HYDROGEN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73433-CBD4-10A1-B48B-C949A0711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414" y="1578718"/>
            <a:ext cx="4863586" cy="58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20B0E-F211-EF9E-B0CB-CC107A47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3" y="499900"/>
            <a:ext cx="1609533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iagram of hydrogen fuel and hydrogen fuel&#10;&#10;Description automatically generated">
            <a:extLst>
              <a:ext uri="{FF2B5EF4-FFF2-40B4-BE49-F238E27FC236}">
                <a16:creationId xmlns:a16="http://schemas.microsoft.com/office/drawing/2014/main" id="{31A8C26D-F108-F97C-952E-F7747565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1" y="1578718"/>
            <a:ext cx="9430992" cy="4283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CD823B-74C9-2A09-1A2A-BAF3F13C8A98}"/>
              </a:ext>
            </a:extLst>
          </p:cNvPr>
          <p:cNvSpPr txBox="1"/>
          <p:nvPr/>
        </p:nvSpPr>
        <p:spPr>
          <a:xfrm>
            <a:off x="3744227" y="6112042"/>
            <a:ext cx="2445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dirty="0">
                <a:latin typeface="Garamond" panose="02020404030301010803" pitchFamily="18" charset="0"/>
              </a:rPr>
              <a:t>SOURCE: IRENA, 2020</a:t>
            </a:r>
          </a:p>
        </p:txBody>
      </p:sp>
    </p:spTree>
    <p:extLst>
      <p:ext uri="{BB962C8B-B14F-4D97-AF65-F5344CB8AC3E}">
        <p14:creationId xmlns:p14="http://schemas.microsoft.com/office/powerpoint/2010/main" val="36946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6D5EE-D546-FCB6-1DBD-8FCFB6884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8094-9430-87CA-6ABD-AE329181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159026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3600" b="1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MOST OF THE INDUSTRIALLY PRODUCED HYDROGEN IS USED TO MAKE AMMONIA</a:t>
            </a:r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B2A162-05EB-4949-A6EB-CAB9F386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414" y="1578718"/>
            <a:ext cx="4863586" cy="58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8E5A0-DFA1-2009-2D12-6A1C039B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3" y="499900"/>
            <a:ext cx="1609533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aph of different colored and gray bars&#10;&#10;Description automatically generated with medium confidence">
            <a:extLst>
              <a:ext uri="{FF2B5EF4-FFF2-40B4-BE49-F238E27FC236}">
                <a16:creationId xmlns:a16="http://schemas.microsoft.com/office/drawing/2014/main" id="{8664D2CC-9BF4-1095-79B3-63C4E3EB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4" y="1726065"/>
            <a:ext cx="10552664" cy="4164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C7EEF7-2F0D-8D6B-AD50-A24C8E9423C3}"/>
              </a:ext>
            </a:extLst>
          </p:cNvPr>
          <p:cNvSpPr txBox="1"/>
          <p:nvPr/>
        </p:nvSpPr>
        <p:spPr>
          <a:xfrm>
            <a:off x="6973294" y="6297433"/>
            <a:ext cx="147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>
                <a:latin typeface="Garamond" panose="02020404030301010803" pitchFamily="18" charset="0"/>
              </a:rPr>
              <a:t>SOURCE: IEA, 2022</a:t>
            </a:r>
          </a:p>
        </p:txBody>
      </p:sp>
    </p:spTree>
    <p:extLst>
      <p:ext uri="{BB962C8B-B14F-4D97-AF65-F5344CB8AC3E}">
        <p14:creationId xmlns:p14="http://schemas.microsoft.com/office/powerpoint/2010/main" val="408401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1164-397C-3371-43CC-9F69BFB0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AF5B-2B2C-D944-6694-A79588B3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159026"/>
            <a:ext cx="121920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3000" b="1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AMMONIA </a:t>
            </a: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IS ESSENTIAL FOR </a:t>
            </a:r>
            <a:r>
              <a:rPr lang="en-GB" sz="3000" b="1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AGRICULTURAL SYSTEMS THROUGH ITS USE FOR FERTILISERS</a:t>
            </a:r>
            <a:endParaRPr lang="en-GB" sz="3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DE4EE1-A6A6-14EA-E656-F3E35A0D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414" y="1578718"/>
            <a:ext cx="4863586" cy="58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FEC7E-31A1-B83C-0CDD-532300B1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3" y="499900"/>
            <a:ext cx="1609533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13546-9CD1-F2D1-8A91-D062B8774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5" y="1673272"/>
            <a:ext cx="7890704" cy="4099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FF1FEC-C51D-BA3A-13F0-8F288CC2E30E}"/>
              </a:ext>
            </a:extLst>
          </p:cNvPr>
          <p:cNvSpPr txBox="1"/>
          <p:nvPr/>
        </p:nvSpPr>
        <p:spPr>
          <a:xfrm>
            <a:off x="2806811" y="6313335"/>
            <a:ext cx="147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>
                <a:latin typeface="Garamond" panose="02020404030301010803" pitchFamily="18" charset="0"/>
              </a:rPr>
              <a:t>SOURCE: IEA,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FDB59-0E2C-A1E0-8079-3E41427AEDF4}"/>
              </a:ext>
            </a:extLst>
          </p:cNvPr>
          <p:cNvSpPr txBox="1"/>
          <p:nvPr/>
        </p:nvSpPr>
        <p:spPr>
          <a:xfrm>
            <a:off x="8211280" y="1927518"/>
            <a:ext cx="3798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2400" b="1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70% of ammonia is used for  fertilisers 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b="1" u="none" strike="noStrike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b="1" dirty="0">
                <a:solidFill>
                  <a:srgbClr val="222222"/>
                </a:solidFill>
                <a:latin typeface="Garamond" panose="02020404030301010803" pitchFamily="18" charset="0"/>
              </a:rPr>
              <a:t>Between 1.9 and </a:t>
            </a:r>
            <a:r>
              <a:rPr lang="en-GB" sz="2400" b="1">
                <a:solidFill>
                  <a:srgbClr val="222222"/>
                </a:solidFill>
                <a:latin typeface="Garamond" panose="02020404030301010803" pitchFamily="18" charset="0"/>
              </a:rPr>
              <a:t>2.6 tons of </a:t>
            </a:r>
            <a:r>
              <a:rPr lang="en-GB" sz="2400" b="1" dirty="0">
                <a:solidFill>
                  <a:srgbClr val="222222"/>
                </a:solidFill>
                <a:latin typeface="Garamond" panose="02020404030301010803" pitchFamily="18" charset="0"/>
              </a:rPr>
              <a:t>CO</a:t>
            </a:r>
            <a:r>
              <a:rPr lang="en-GB" sz="2400" b="1" baseline="-25000" dirty="0">
                <a:solidFill>
                  <a:srgbClr val="222222"/>
                </a:solidFill>
                <a:latin typeface="Garamond" panose="02020404030301010803" pitchFamily="18" charset="0"/>
              </a:rPr>
              <a:t>2</a:t>
            </a:r>
            <a:r>
              <a:rPr lang="en-GB" sz="2400" b="1" dirty="0">
                <a:solidFill>
                  <a:srgbClr val="222222"/>
                </a:solidFill>
                <a:latin typeface="Garamond" panose="02020404030301010803" pitchFamily="18" charset="0"/>
              </a:rPr>
              <a:t> are generated for every ton of ammonia produced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b="1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b="1" dirty="0">
                <a:solidFill>
                  <a:srgbClr val="222222"/>
                </a:solidFill>
                <a:latin typeface="Garamond" panose="02020404030301010803" pitchFamily="18" charset="0"/>
              </a:rPr>
              <a:t>In 2020, global ammonia production accounted for  1.2% of global emissions</a:t>
            </a:r>
            <a:endParaRPr lang="en-E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2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01991-8CDD-2A3E-CE45-6D6724AF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0FAC-0B35-103B-6A9E-CBEBACE7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159026"/>
            <a:ext cx="121920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FERTILISER USE IN AFRICA REMAINS LOW AND HEAVILY RELIANT ON IMPORTS</a:t>
            </a:r>
            <a:endParaRPr lang="en-GB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EA488-20B8-174A-4284-641AB560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414" y="1578718"/>
            <a:ext cx="4863586" cy="58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43328-56DF-E5B2-563A-33033055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3" y="499900"/>
            <a:ext cx="1609533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aph of fertilizers&#10;&#10;Description automatically generated">
            <a:extLst>
              <a:ext uri="{FF2B5EF4-FFF2-40B4-BE49-F238E27FC236}">
                <a16:creationId xmlns:a16="http://schemas.microsoft.com/office/drawing/2014/main" id="{911B4054-9490-6FC0-8B0B-1B9E0B5CC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4" y="1578718"/>
            <a:ext cx="5752288" cy="4743280"/>
          </a:xfrm>
          <a:prstGeom prst="rect">
            <a:avLst/>
          </a:prstGeom>
        </p:spPr>
      </p:pic>
      <p:pic>
        <p:nvPicPr>
          <p:cNvPr id="12" name="Picture 11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2D32B2BF-D682-1B2D-75FF-9EBDB49F7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70" y="1593680"/>
            <a:ext cx="5962536" cy="4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F6859-4AEE-BC1B-E170-0CFC14A7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1E63-F789-89F6-4CD7-13D63421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E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KEY TAKEAWAYS</a:t>
            </a:r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BE50A3-672E-1BB4-BD45-87DA6ADF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330" y="1419692"/>
            <a:ext cx="4863586" cy="58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D1A08-E689-BB16-0D83-0E7DA1E4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89" y="340874"/>
            <a:ext cx="1609533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2DECF-D412-9AA3-F84D-F6449C1484A2}"/>
              </a:ext>
            </a:extLst>
          </p:cNvPr>
          <p:cNvSpPr txBox="1"/>
          <p:nvPr/>
        </p:nvSpPr>
        <p:spPr>
          <a:xfrm>
            <a:off x="84084" y="1325561"/>
            <a:ext cx="11939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Africa has abundant renewable energy resources for producing green fertilisers, particularly green ammonia.  </a:t>
            </a:r>
          </a:p>
          <a:p>
            <a:pPr marL="571500" indent="-571500">
              <a:buFont typeface="Wingdings" pitchFamily="2" charset="2"/>
              <a:buChar char="v"/>
            </a:pPr>
            <a:endParaRPr lang="en-GB" sz="2400" b="1" i="0" u="none" strike="noStrike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Domestic green ammonia production can reduce dependence on imported fertilizers and enhance agricultural yields, boosting food security.  </a:t>
            </a:r>
          </a:p>
          <a:p>
            <a:pPr marL="571500" indent="-571500">
              <a:buFont typeface="Wingdings" pitchFamily="2" charset="2"/>
              <a:buChar char="v"/>
            </a:pPr>
            <a:endParaRPr lang="en-GB" sz="2400" b="1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GB" sz="2400" b="1" i="0" u="none" strike="noStrike" dirty="0">
                <a:solidFill>
                  <a:srgbClr val="222030"/>
                </a:solidFill>
                <a:effectLst/>
                <a:latin typeface="Garamond" panose="02020404030301010803" pitchFamily="18" charset="0"/>
              </a:rPr>
              <a:t>Countries have different starting points and industrial capabilities, with Morocco and Egypt as key players and Namibia as a newcomer.</a:t>
            </a:r>
          </a:p>
          <a:p>
            <a:pPr marL="571500" indent="-571500">
              <a:buFont typeface="Wingdings" pitchFamily="2" charset="2"/>
              <a:buChar char="v"/>
            </a:pPr>
            <a:endParaRPr lang="en-GB" sz="2400" b="1" i="0" u="none" strike="noStrike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Strong demand is needed to offset high initial capital costs for green hydrogen and fertiliser facilities</a:t>
            </a:r>
          </a:p>
          <a:p>
            <a:pPr marL="571500" indent="-571500">
              <a:buFont typeface="Wingdings" pitchFamily="2" charset="2"/>
              <a:buChar char="v"/>
            </a:pPr>
            <a:endParaRPr lang="en-GB" sz="2400" b="1" i="0" u="none" strike="noStrike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An integrated hydrogen strategy is essential, aligning industrialisation, agriculture, and investment to leverage synergies across sectors.</a:t>
            </a:r>
          </a:p>
          <a:p>
            <a:pPr marL="571500" indent="-571500">
              <a:buFont typeface="Wingdings" pitchFamily="2" charset="2"/>
              <a:buChar char="v"/>
            </a:pPr>
            <a:endParaRPr lang="en-E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5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4CE9B-E1AE-FE96-3DAD-F7BB6DD6A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D96C8F-DEAA-5758-C591-CF904A2D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3" y="669591"/>
            <a:ext cx="3245429" cy="12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DAAF6-6E42-F00F-37C6-A58F1115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82" y="212778"/>
            <a:ext cx="8159971" cy="6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3D402-90A5-F148-397C-8A337044F7EA}"/>
              </a:ext>
            </a:extLst>
          </p:cNvPr>
          <p:cNvSpPr txBox="1"/>
          <p:nvPr/>
        </p:nvSpPr>
        <p:spPr>
          <a:xfrm>
            <a:off x="403806" y="2637343"/>
            <a:ext cx="3392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Museo Sans"/>
              </a:rPr>
              <a:t>reimagining and promoting structural transformation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Museo Sans"/>
              </a:rPr>
              <a:t>in an age of ecological and social crises</a:t>
            </a:r>
            <a:r>
              <a:rPr lang="en-US" sz="2800" b="0" i="0" dirty="0">
                <a:effectLst/>
                <a:latin typeface="Museo Sans"/>
              </a:rPr>
              <a:t> </a:t>
            </a:r>
            <a:r>
              <a:rPr lang="en-US" sz="2800" b="1" i="0" dirty="0">
                <a:solidFill>
                  <a:schemeClr val="accent2"/>
                </a:solidFill>
                <a:effectLst/>
                <a:latin typeface="Museo Sans"/>
              </a:rPr>
              <a:t>through industrial policy that is long-term-oriented and frame-shifting.</a:t>
            </a:r>
          </a:p>
        </p:txBody>
      </p:sp>
    </p:spTree>
    <p:extLst>
      <p:ext uri="{BB962C8B-B14F-4D97-AF65-F5344CB8AC3E}">
        <p14:creationId xmlns:p14="http://schemas.microsoft.com/office/powerpoint/2010/main" val="101170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9a4bb0-8588-4c72-80fc-cf33f2e11a2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F638CEC10AD47B4ADCB8FEE14507C" ma:contentTypeVersion="10" ma:contentTypeDescription="Create a new document." ma:contentTypeScope="" ma:versionID="3cad4e6e8c990ae9d1311574b13d8980">
  <xsd:schema xmlns:xsd="http://www.w3.org/2001/XMLSchema" xmlns:xs="http://www.w3.org/2001/XMLSchema" xmlns:p="http://schemas.microsoft.com/office/2006/metadata/properties" xmlns:ns2="569a4bb0-8588-4c72-80fc-cf33f2e11a21" targetNamespace="http://schemas.microsoft.com/office/2006/metadata/properties" ma:root="true" ma:fieldsID="c627c19c0c2cb9b22c1f8436e4c2e7fb" ns2:_="">
    <xsd:import namespace="569a4bb0-8588-4c72-80fc-cf33f2e11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a4bb0-8588-4c72-80fc-cf33f2e11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a2faa4b-a4e7-430d-a263-e7e8206ae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0DCF8-690F-4003-814C-587FA76D860E}">
  <ds:schemaRefs>
    <ds:schemaRef ds:uri="http://schemas.microsoft.com/office/2006/metadata/properties"/>
    <ds:schemaRef ds:uri="http://schemas.microsoft.com/office/infopath/2007/PartnerControls"/>
    <ds:schemaRef ds:uri="569a4bb0-8588-4c72-80fc-cf33f2e11a21"/>
  </ds:schemaRefs>
</ds:datastoreItem>
</file>

<file path=customXml/itemProps2.xml><?xml version="1.0" encoding="utf-8"?>
<ds:datastoreItem xmlns:ds="http://schemas.openxmlformats.org/officeDocument/2006/customXml" ds:itemID="{DB14428C-82E6-4B71-9DD6-A0299416D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478B5-BAAE-46FE-AB42-6B6BAED7B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a4bb0-8588-4c72-80fc-cf33f2e11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42946</TotalTime>
  <Words>213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GREEN HYDROGEN FOR FOOD SECURITY IN AFRICA</vt:lpstr>
      <vt:lpstr>DIFFERENT SHADES OF HYDROGEN</vt:lpstr>
      <vt:lpstr>MOST OF THE INDUSTRIALLY PRODUCED HYDROGEN IS USED TO MAKE AMMONIA</vt:lpstr>
      <vt:lpstr>AMMONIA IS ESSENTIAL FOR AGRICULTURAL SYSTEMS THROUGH ITS USE FOR FERTILISERS</vt:lpstr>
      <vt:lpstr>FERTILISER USE IN AFRICA REMAINS LOW AND HEAVILY RELIANT ON IMPORTS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Greening Industrial Ecosystems and the New Competition:  Variety of Policies and Pathways in Europe</dc:title>
  <dc:creator>Antonio Andreoni</dc:creator>
  <cp:lastModifiedBy>SCHUPPENER, Sven</cp:lastModifiedBy>
  <cp:revision>18</cp:revision>
  <dcterms:created xsi:type="dcterms:W3CDTF">2023-06-13T09:42:21Z</dcterms:created>
  <dcterms:modified xsi:type="dcterms:W3CDTF">2024-11-05T08:40:15Z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8fac97-8d33-4425-95a4-f76d2cce012e_Enabled">
    <vt:lpwstr>true</vt:lpwstr>
  </property>
  <property fmtid="{D5CDD505-2E9C-101B-9397-08002B2CF9AE}" pid="3" name="MSIP_Label_b98fac97-8d33-4425-95a4-f76d2cce012e_SetDate">
    <vt:lpwstr>2024-02-19T10:34:52Z</vt:lpwstr>
  </property>
  <property fmtid="{D5CDD505-2E9C-101B-9397-08002B2CF9AE}" pid="4" name="MSIP_Label_b98fac97-8d33-4425-95a4-f76d2cce012e_Method">
    <vt:lpwstr>Standard</vt:lpwstr>
  </property>
  <property fmtid="{D5CDD505-2E9C-101B-9397-08002B2CF9AE}" pid="5" name="MSIP_Label_b98fac97-8d33-4425-95a4-f76d2cce012e_Name">
    <vt:lpwstr>defa4170-0d19-0005-0004-bc88714345d2</vt:lpwstr>
  </property>
  <property fmtid="{D5CDD505-2E9C-101B-9397-08002B2CF9AE}" pid="6" name="MSIP_Label_b98fac97-8d33-4425-95a4-f76d2cce012e_SiteId">
    <vt:lpwstr>674dd0a1-ae62-42c7-a39f-69ee199537a8</vt:lpwstr>
  </property>
  <property fmtid="{D5CDD505-2E9C-101B-9397-08002B2CF9AE}" pid="7" name="MSIP_Label_b98fac97-8d33-4425-95a4-f76d2cce012e_ActionId">
    <vt:lpwstr>415fbe91-b146-4d7f-bdfe-4d083cebd3b5</vt:lpwstr>
  </property>
  <property fmtid="{D5CDD505-2E9C-101B-9397-08002B2CF9AE}" pid="8" name="MSIP_Label_b98fac97-8d33-4425-95a4-f76d2cce012e_ContentBits">
    <vt:lpwstr>0</vt:lpwstr>
  </property>
  <property fmtid="{D5CDD505-2E9C-101B-9397-08002B2CF9AE}" pid="9" name="ContentTypeId">
    <vt:lpwstr>0x010100950F638CEC10AD47B4ADCB8FEE14507C</vt:lpwstr>
  </property>
</Properties>
</file>